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embeddings/oleObject10.bin" ContentType="application/vnd.openxmlformats-officedocument.oleObject"/>
  <Override PartName="/ppt/tags/tag339.xml" ContentType="application/vnd.openxmlformats-officedocument.presentationml.tags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63"/>
  </p:notesMasterIdLst>
  <p:sldIdLst>
    <p:sldId id="256" r:id="rId2"/>
    <p:sldId id="464" r:id="rId3"/>
    <p:sldId id="465" r:id="rId4"/>
    <p:sldId id="466" r:id="rId5"/>
    <p:sldId id="467" r:id="rId6"/>
    <p:sldId id="411" r:id="rId7"/>
    <p:sldId id="468" r:id="rId8"/>
    <p:sldId id="469" r:id="rId9"/>
    <p:sldId id="470" r:id="rId10"/>
    <p:sldId id="446" r:id="rId11"/>
    <p:sldId id="448" r:id="rId12"/>
    <p:sldId id="450" r:id="rId13"/>
    <p:sldId id="471" r:id="rId14"/>
    <p:sldId id="451" r:id="rId15"/>
    <p:sldId id="414" r:id="rId16"/>
    <p:sldId id="417" r:id="rId17"/>
    <p:sldId id="472" r:id="rId18"/>
    <p:sldId id="418" r:id="rId19"/>
    <p:sldId id="420" r:id="rId20"/>
    <p:sldId id="419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73" r:id="rId34"/>
    <p:sldId id="433" r:id="rId35"/>
    <p:sldId id="434" r:id="rId36"/>
    <p:sldId id="435" r:id="rId37"/>
    <p:sldId id="436" r:id="rId38"/>
    <p:sldId id="437" r:id="rId39"/>
    <p:sldId id="461" r:id="rId40"/>
    <p:sldId id="462" r:id="rId41"/>
    <p:sldId id="474" r:id="rId42"/>
    <p:sldId id="438" r:id="rId43"/>
    <p:sldId id="439" r:id="rId44"/>
    <p:sldId id="440" r:id="rId45"/>
    <p:sldId id="453" r:id="rId46"/>
    <p:sldId id="441" r:id="rId47"/>
    <p:sldId id="442" r:id="rId48"/>
    <p:sldId id="475" r:id="rId49"/>
    <p:sldId id="459" r:id="rId50"/>
    <p:sldId id="454" r:id="rId51"/>
    <p:sldId id="458" r:id="rId52"/>
    <p:sldId id="443" r:id="rId53"/>
    <p:sldId id="476" r:id="rId54"/>
    <p:sldId id="455" r:id="rId55"/>
    <p:sldId id="478" r:id="rId56"/>
    <p:sldId id="477" r:id="rId57"/>
    <p:sldId id="456" r:id="rId58"/>
    <p:sldId id="479" r:id="rId59"/>
    <p:sldId id="480" r:id="rId60"/>
    <p:sldId id="457" r:id="rId61"/>
    <p:sldId id="357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98" autoAdjust="0"/>
    <p:restoredTop sz="99251" autoAdjust="0"/>
  </p:normalViewPr>
  <p:slideViewPr>
    <p:cSldViewPr snapToGrid="0" snapToObjects="1">
      <p:cViewPr varScale="1">
        <p:scale>
          <a:sx n="128" d="100"/>
          <a:sy n="128" d="100"/>
        </p:scale>
        <p:origin x="-104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1.emf"/><Relationship Id="rId2" Type="http://schemas.openxmlformats.org/officeDocument/2006/relationships/image" Target="../media/image222.emf"/><Relationship Id="rId3" Type="http://schemas.openxmlformats.org/officeDocument/2006/relationships/image" Target="../media/image2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wmf"/><Relationship Id="rId4" Type="http://schemas.openxmlformats.org/officeDocument/2006/relationships/image" Target="../media/image244.wmf"/><Relationship Id="rId5" Type="http://schemas.openxmlformats.org/officeDocument/2006/relationships/image" Target="../media/image245.wmf"/><Relationship Id="rId6" Type="http://schemas.openxmlformats.org/officeDocument/2006/relationships/image" Target="../media/image246.wmf"/><Relationship Id="rId7" Type="http://schemas.openxmlformats.org/officeDocument/2006/relationships/image" Target="../media/image247.wmf"/><Relationship Id="rId8" Type="http://schemas.openxmlformats.org/officeDocument/2006/relationships/image" Target="../media/image248.wmf"/><Relationship Id="rId1" Type="http://schemas.openxmlformats.org/officeDocument/2006/relationships/image" Target="../media/image241.wmf"/><Relationship Id="rId2" Type="http://schemas.openxmlformats.org/officeDocument/2006/relationships/image" Target="../media/image2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emf"/><Relationship Id="rId4" Type="http://schemas.openxmlformats.org/officeDocument/2006/relationships/image" Target="../media/image252.emf"/><Relationship Id="rId1" Type="http://schemas.openxmlformats.org/officeDocument/2006/relationships/image" Target="../media/image249.emf"/><Relationship Id="rId2" Type="http://schemas.openxmlformats.org/officeDocument/2006/relationships/image" Target="../media/image2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AF6527-18CE-2A4C-96EB-C33FBB97A4DC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00E09-4629-2645-AB5C-A4908981F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008" y="0"/>
            <a:ext cx="8666252" cy="939316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-1" y="939317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9143999" cy="939316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564" y="125940"/>
            <a:ext cx="8673696" cy="786917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64" y="1084845"/>
            <a:ext cx="8673696" cy="545830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008" y="656960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4F9D4B60-68C7-FC45-BBAA-EA3CF030046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15720" y="6569608"/>
            <a:ext cx="5788676" cy="288391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56960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0C55F82F-CEC9-A449-97CA-5BFD372A3EF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1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slideLayout" Target="../slideLayouts/slideLayout2.xml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9" Type="http://schemas.openxmlformats.org/officeDocument/2006/relationships/tags" Target="../tags/tag9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4" Type="http://schemas.openxmlformats.org/officeDocument/2006/relationships/tags" Target="../tags/tag37.xml"/><Relationship Id="rId15" Type="http://schemas.openxmlformats.org/officeDocument/2006/relationships/tags" Target="../tags/tag38.xml"/><Relationship Id="rId16" Type="http://schemas.openxmlformats.org/officeDocument/2006/relationships/tags" Target="../tags/tag39.xml"/><Relationship Id="rId17" Type="http://schemas.openxmlformats.org/officeDocument/2006/relationships/tags" Target="../tags/tag40.xml"/><Relationship Id="rId18" Type="http://schemas.openxmlformats.org/officeDocument/2006/relationships/tags" Target="../tags/tag41.xml"/><Relationship Id="rId19" Type="http://schemas.openxmlformats.org/officeDocument/2006/relationships/tags" Target="../tags/tag42.xml"/><Relationship Id="rId63" Type="http://schemas.openxmlformats.org/officeDocument/2006/relationships/image" Target="../media/image60.png"/><Relationship Id="rId64" Type="http://schemas.openxmlformats.org/officeDocument/2006/relationships/image" Target="../media/image61.png"/><Relationship Id="rId50" Type="http://schemas.openxmlformats.org/officeDocument/2006/relationships/image" Target="../media/image28.png"/><Relationship Id="rId51" Type="http://schemas.openxmlformats.org/officeDocument/2006/relationships/image" Target="../media/image27.png"/><Relationship Id="rId52" Type="http://schemas.openxmlformats.org/officeDocument/2006/relationships/image" Target="../media/image50.png"/><Relationship Id="rId53" Type="http://schemas.openxmlformats.org/officeDocument/2006/relationships/image" Target="../media/image51.png"/><Relationship Id="rId54" Type="http://schemas.openxmlformats.org/officeDocument/2006/relationships/image" Target="../media/image52.png"/><Relationship Id="rId55" Type="http://schemas.openxmlformats.org/officeDocument/2006/relationships/image" Target="../media/image53.png"/><Relationship Id="rId56" Type="http://schemas.openxmlformats.org/officeDocument/2006/relationships/image" Target="../media/image30.png"/><Relationship Id="rId57" Type="http://schemas.openxmlformats.org/officeDocument/2006/relationships/image" Target="../media/image54.png"/><Relationship Id="rId58" Type="http://schemas.openxmlformats.org/officeDocument/2006/relationships/image" Target="../media/image55.png"/><Relationship Id="rId59" Type="http://schemas.openxmlformats.org/officeDocument/2006/relationships/image" Target="../media/image56.png"/><Relationship Id="rId40" Type="http://schemas.openxmlformats.org/officeDocument/2006/relationships/image" Target="../media/image44.png"/><Relationship Id="rId41" Type="http://schemas.openxmlformats.org/officeDocument/2006/relationships/image" Target="../media/image31.png"/><Relationship Id="rId42" Type="http://schemas.openxmlformats.org/officeDocument/2006/relationships/image" Target="../media/image39.png"/><Relationship Id="rId43" Type="http://schemas.openxmlformats.org/officeDocument/2006/relationships/image" Target="../media/image29.png"/><Relationship Id="rId44" Type="http://schemas.openxmlformats.org/officeDocument/2006/relationships/image" Target="../media/image45.png"/><Relationship Id="rId45" Type="http://schemas.openxmlformats.org/officeDocument/2006/relationships/image" Target="../media/image40.png"/><Relationship Id="rId46" Type="http://schemas.openxmlformats.org/officeDocument/2006/relationships/image" Target="../media/image46.png"/><Relationship Id="rId47" Type="http://schemas.openxmlformats.org/officeDocument/2006/relationships/image" Target="../media/image47.png"/><Relationship Id="rId48" Type="http://schemas.openxmlformats.org/officeDocument/2006/relationships/image" Target="../media/image48.png"/><Relationship Id="rId49" Type="http://schemas.openxmlformats.org/officeDocument/2006/relationships/image" Target="../media/image49.png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Relationship Id="rId9" Type="http://schemas.openxmlformats.org/officeDocument/2006/relationships/tags" Target="../tags/tag32.xml"/><Relationship Id="rId30" Type="http://schemas.openxmlformats.org/officeDocument/2006/relationships/tags" Target="../tags/tag53.xml"/><Relationship Id="rId31" Type="http://schemas.openxmlformats.org/officeDocument/2006/relationships/tags" Target="../tags/tag54.xml"/><Relationship Id="rId32" Type="http://schemas.openxmlformats.org/officeDocument/2006/relationships/tags" Target="../tags/tag55.xml"/><Relationship Id="rId33" Type="http://schemas.openxmlformats.org/officeDocument/2006/relationships/tags" Target="../tags/tag56.xml"/><Relationship Id="rId34" Type="http://schemas.openxmlformats.org/officeDocument/2006/relationships/tags" Target="../tags/tag57.xml"/><Relationship Id="rId35" Type="http://schemas.openxmlformats.org/officeDocument/2006/relationships/tags" Target="../tags/tag58.xml"/><Relationship Id="rId36" Type="http://schemas.openxmlformats.org/officeDocument/2006/relationships/tags" Target="../tags/tag59.xml"/><Relationship Id="rId37" Type="http://schemas.openxmlformats.org/officeDocument/2006/relationships/tags" Target="../tags/tag60.xml"/><Relationship Id="rId38" Type="http://schemas.openxmlformats.org/officeDocument/2006/relationships/slideLayout" Target="../slideLayouts/slideLayout2.xml"/><Relationship Id="rId39" Type="http://schemas.openxmlformats.org/officeDocument/2006/relationships/image" Target="../media/image43.png"/><Relationship Id="rId20" Type="http://schemas.openxmlformats.org/officeDocument/2006/relationships/tags" Target="../tags/tag43.xml"/><Relationship Id="rId21" Type="http://schemas.openxmlformats.org/officeDocument/2006/relationships/tags" Target="../tags/tag44.xml"/><Relationship Id="rId22" Type="http://schemas.openxmlformats.org/officeDocument/2006/relationships/tags" Target="../tags/tag45.xml"/><Relationship Id="rId23" Type="http://schemas.openxmlformats.org/officeDocument/2006/relationships/tags" Target="../tags/tag46.xml"/><Relationship Id="rId24" Type="http://schemas.openxmlformats.org/officeDocument/2006/relationships/tags" Target="../tags/tag47.xml"/><Relationship Id="rId25" Type="http://schemas.openxmlformats.org/officeDocument/2006/relationships/tags" Target="../tags/tag48.xml"/><Relationship Id="rId26" Type="http://schemas.openxmlformats.org/officeDocument/2006/relationships/tags" Target="../tags/tag49.xml"/><Relationship Id="rId27" Type="http://schemas.openxmlformats.org/officeDocument/2006/relationships/tags" Target="../tags/tag50.xml"/><Relationship Id="rId28" Type="http://schemas.openxmlformats.org/officeDocument/2006/relationships/tags" Target="../tags/tag51.xml"/><Relationship Id="rId29" Type="http://schemas.openxmlformats.org/officeDocument/2006/relationships/tags" Target="../tags/tag52.xml"/><Relationship Id="rId60" Type="http://schemas.openxmlformats.org/officeDocument/2006/relationships/image" Target="../media/image57.png"/><Relationship Id="rId61" Type="http://schemas.openxmlformats.org/officeDocument/2006/relationships/image" Target="../media/image58.png"/><Relationship Id="rId62" Type="http://schemas.openxmlformats.org/officeDocument/2006/relationships/image" Target="../media/image59.png"/><Relationship Id="rId10" Type="http://schemas.openxmlformats.org/officeDocument/2006/relationships/tags" Target="../tags/tag33.xml"/><Relationship Id="rId11" Type="http://schemas.openxmlformats.org/officeDocument/2006/relationships/tags" Target="../tags/tag34.xml"/><Relationship Id="rId12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20" Type="http://schemas.openxmlformats.org/officeDocument/2006/relationships/image" Target="../media/image40.png"/><Relationship Id="rId21" Type="http://schemas.openxmlformats.org/officeDocument/2006/relationships/image" Target="../media/image46.png"/><Relationship Id="rId10" Type="http://schemas.openxmlformats.org/officeDocument/2006/relationships/tags" Target="../tags/tag70.xml"/><Relationship Id="rId11" Type="http://schemas.openxmlformats.org/officeDocument/2006/relationships/tags" Target="../tags/tag71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14" Type="http://schemas.openxmlformats.org/officeDocument/2006/relationships/image" Target="../media/image63.png"/><Relationship Id="rId15" Type="http://schemas.openxmlformats.org/officeDocument/2006/relationships/image" Target="../media/image64.png"/><Relationship Id="rId16" Type="http://schemas.openxmlformats.org/officeDocument/2006/relationships/image" Target="../media/image39.png"/><Relationship Id="rId17" Type="http://schemas.openxmlformats.org/officeDocument/2006/relationships/image" Target="../media/image65.png"/><Relationship Id="rId18" Type="http://schemas.openxmlformats.org/officeDocument/2006/relationships/image" Target="../media/image29.png"/><Relationship Id="rId19" Type="http://schemas.openxmlformats.org/officeDocument/2006/relationships/image" Target="../media/image45.png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7.png"/><Relationship Id="rId47" Type="http://schemas.openxmlformats.org/officeDocument/2006/relationships/image" Target="../media/image38.png"/><Relationship Id="rId48" Type="http://schemas.openxmlformats.org/officeDocument/2006/relationships/image" Target="../media/image52.png"/><Relationship Id="rId49" Type="http://schemas.openxmlformats.org/officeDocument/2006/relationships/image" Target="../media/image39.png"/><Relationship Id="rId20" Type="http://schemas.openxmlformats.org/officeDocument/2006/relationships/tags" Target="../tags/tag91.xml"/><Relationship Id="rId21" Type="http://schemas.openxmlformats.org/officeDocument/2006/relationships/tags" Target="../tags/tag92.xml"/><Relationship Id="rId22" Type="http://schemas.openxmlformats.org/officeDocument/2006/relationships/tags" Target="../tags/tag93.xml"/><Relationship Id="rId23" Type="http://schemas.openxmlformats.org/officeDocument/2006/relationships/tags" Target="../tags/tag94.xml"/><Relationship Id="rId24" Type="http://schemas.openxmlformats.org/officeDocument/2006/relationships/tags" Target="../tags/tag95.xml"/><Relationship Id="rId25" Type="http://schemas.openxmlformats.org/officeDocument/2006/relationships/tags" Target="../tags/tag96.xml"/><Relationship Id="rId26" Type="http://schemas.openxmlformats.org/officeDocument/2006/relationships/tags" Target="../tags/tag97.xml"/><Relationship Id="rId27" Type="http://schemas.openxmlformats.org/officeDocument/2006/relationships/tags" Target="../tags/tag98.xml"/><Relationship Id="rId28" Type="http://schemas.openxmlformats.org/officeDocument/2006/relationships/tags" Target="../tags/tag99.xml"/><Relationship Id="rId29" Type="http://schemas.openxmlformats.org/officeDocument/2006/relationships/slideLayout" Target="../slideLayouts/slideLayout2.xml"/><Relationship Id="rId50" Type="http://schemas.openxmlformats.org/officeDocument/2006/relationships/image" Target="../media/image40.png"/><Relationship Id="rId1" Type="http://schemas.openxmlformats.org/officeDocument/2006/relationships/tags" Target="../tags/tag72.xml"/><Relationship Id="rId2" Type="http://schemas.openxmlformats.org/officeDocument/2006/relationships/tags" Target="../tags/tag73.xml"/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tags" Target="../tags/tag76.xml"/><Relationship Id="rId30" Type="http://schemas.openxmlformats.org/officeDocument/2006/relationships/image" Target="../media/image66.png"/><Relationship Id="rId31" Type="http://schemas.openxmlformats.org/officeDocument/2006/relationships/image" Target="../media/image67.png"/><Relationship Id="rId32" Type="http://schemas.openxmlformats.org/officeDocument/2006/relationships/image" Target="../media/image25.png"/><Relationship Id="rId9" Type="http://schemas.openxmlformats.org/officeDocument/2006/relationships/tags" Target="../tags/tag80.xml"/><Relationship Id="rId6" Type="http://schemas.openxmlformats.org/officeDocument/2006/relationships/tags" Target="../tags/tag77.xml"/><Relationship Id="rId7" Type="http://schemas.openxmlformats.org/officeDocument/2006/relationships/tags" Target="../tags/tag78.xml"/><Relationship Id="rId8" Type="http://schemas.openxmlformats.org/officeDocument/2006/relationships/tags" Target="../tags/tag79.xml"/><Relationship Id="rId33" Type="http://schemas.openxmlformats.org/officeDocument/2006/relationships/image" Target="../media/image26.png"/><Relationship Id="rId34" Type="http://schemas.openxmlformats.org/officeDocument/2006/relationships/image" Target="../media/image27.png"/><Relationship Id="rId35" Type="http://schemas.openxmlformats.org/officeDocument/2006/relationships/image" Target="../media/image28.png"/><Relationship Id="rId36" Type="http://schemas.openxmlformats.org/officeDocument/2006/relationships/image" Target="../media/image68.png"/><Relationship Id="rId10" Type="http://schemas.openxmlformats.org/officeDocument/2006/relationships/tags" Target="../tags/tag81.xml"/><Relationship Id="rId11" Type="http://schemas.openxmlformats.org/officeDocument/2006/relationships/tags" Target="../tags/tag82.xml"/><Relationship Id="rId12" Type="http://schemas.openxmlformats.org/officeDocument/2006/relationships/tags" Target="../tags/tag83.xml"/><Relationship Id="rId13" Type="http://schemas.openxmlformats.org/officeDocument/2006/relationships/tags" Target="../tags/tag84.xml"/><Relationship Id="rId14" Type="http://schemas.openxmlformats.org/officeDocument/2006/relationships/tags" Target="../tags/tag85.xml"/><Relationship Id="rId15" Type="http://schemas.openxmlformats.org/officeDocument/2006/relationships/tags" Target="../tags/tag86.xml"/><Relationship Id="rId16" Type="http://schemas.openxmlformats.org/officeDocument/2006/relationships/tags" Target="../tags/tag87.xml"/><Relationship Id="rId17" Type="http://schemas.openxmlformats.org/officeDocument/2006/relationships/tags" Target="../tags/tag88.xml"/><Relationship Id="rId18" Type="http://schemas.openxmlformats.org/officeDocument/2006/relationships/tags" Target="../tags/tag89.xml"/><Relationship Id="rId19" Type="http://schemas.openxmlformats.org/officeDocument/2006/relationships/tags" Target="../tags/tag90.xml"/><Relationship Id="rId37" Type="http://schemas.openxmlformats.org/officeDocument/2006/relationships/image" Target="../media/image29.png"/><Relationship Id="rId38" Type="http://schemas.openxmlformats.org/officeDocument/2006/relationships/image" Target="../media/image30.png"/><Relationship Id="rId39" Type="http://schemas.openxmlformats.org/officeDocument/2006/relationships/image" Target="../media/image69.png"/><Relationship Id="rId40" Type="http://schemas.openxmlformats.org/officeDocument/2006/relationships/image" Target="../media/image51.png"/><Relationship Id="rId41" Type="http://schemas.openxmlformats.org/officeDocument/2006/relationships/image" Target="../media/image70.png"/><Relationship Id="rId42" Type="http://schemas.openxmlformats.org/officeDocument/2006/relationships/image" Target="../media/image71.png"/><Relationship Id="rId43" Type="http://schemas.openxmlformats.org/officeDocument/2006/relationships/image" Target="../media/image72.png"/><Relationship Id="rId44" Type="http://schemas.openxmlformats.org/officeDocument/2006/relationships/image" Target="../media/image31.png"/><Relationship Id="rId45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78.png"/><Relationship Id="rId47" Type="http://schemas.openxmlformats.org/officeDocument/2006/relationships/image" Target="../media/image79.png"/><Relationship Id="rId48" Type="http://schemas.openxmlformats.org/officeDocument/2006/relationships/image" Target="../media/image80.png"/><Relationship Id="rId20" Type="http://schemas.openxmlformats.org/officeDocument/2006/relationships/tags" Target="../tags/tag119.xml"/><Relationship Id="rId21" Type="http://schemas.openxmlformats.org/officeDocument/2006/relationships/tags" Target="../tags/tag120.xml"/><Relationship Id="rId22" Type="http://schemas.openxmlformats.org/officeDocument/2006/relationships/tags" Target="../tags/tag121.xml"/><Relationship Id="rId23" Type="http://schemas.openxmlformats.org/officeDocument/2006/relationships/tags" Target="../tags/tag122.xml"/><Relationship Id="rId24" Type="http://schemas.openxmlformats.org/officeDocument/2006/relationships/tags" Target="../tags/tag123.xml"/><Relationship Id="rId25" Type="http://schemas.openxmlformats.org/officeDocument/2006/relationships/tags" Target="../tags/tag124.xml"/><Relationship Id="rId26" Type="http://schemas.openxmlformats.org/officeDocument/2006/relationships/tags" Target="../tags/tag125.xml"/><Relationship Id="rId27" Type="http://schemas.openxmlformats.org/officeDocument/2006/relationships/tags" Target="../tags/tag126.xml"/><Relationship Id="rId28" Type="http://schemas.openxmlformats.org/officeDocument/2006/relationships/tags" Target="../tags/tag127.xml"/><Relationship Id="rId29" Type="http://schemas.openxmlformats.org/officeDocument/2006/relationships/tags" Target="../tags/tag128.xml"/><Relationship Id="rId1" Type="http://schemas.openxmlformats.org/officeDocument/2006/relationships/tags" Target="../tags/tag100.xml"/><Relationship Id="rId2" Type="http://schemas.openxmlformats.org/officeDocument/2006/relationships/tags" Target="../tags/tag101.xml"/><Relationship Id="rId3" Type="http://schemas.openxmlformats.org/officeDocument/2006/relationships/tags" Target="../tags/tag102.xml"/><Relationship Id="rId4" Type="http://schemas.openxmlformats.org/officeDocument/2006/relationships/tags" Target="../tags/tag103.xml"/><Relationship Id="rId5" Type="http://schemas.openxmlformats.org/officeDocument/2006/relationships/tags" Target="../tags/tag104.xml"/><Relationship Id="rId30" Type="http://schemas.openxmlformats.org/officeDocument/2006/relationships/tags" Target="../tags/tag129.xml"/><Relationship Id="rId31" Type="http://schemas.openxmlformats.org/officeDocument/2006/relationships/slideLayout" Target="../slideLayouts/slideLayout2.xml"/><Relationship Id="rId32" Type="http://schemas.openxmlformats.org/officeDocument/2006/relationships/image" Target="../media/image73.png"/><Relationship Id="rId9" Type="http://schemas.openxmlformats.org/officeDocument/2006/relationships/tags" Target="../tags/tag108.xml"/><Relationship Id="rId6" Type="http://schemas.openxmlformats.org/officeDocument/2006/relationships/tags" Target="../tags/tag105.xml"/><Relationship Id="rId7" Type="http://schemas.openxmlformats.org/officeDocument/2006/relationships/tags" Target="../tags/tag106.xml"/><Relationship Id="rId8" Type="http://schemas.openxmlformats.org/officeDocument/2006/relationships/tags" Target="../tags/tag107.xml"/><Relationship Id="rId33" Type="http://schemas.openxmlformats.org/officeDocument/2006/relationships/image" Target="../media/image74.png"/><Relationship Id="rId34" Type="http://schemas.openxmlformats.org/officeDocument/2006/relationships/image" Target="../media/image37.png"/><Relationship Id="rId35" Type="http://schemas.openxmlformats.org/officeDocument/2006/relationships/image" Target="../media/image75.png"/><Relationship Id="rId36" Type="http://schemas.openxmlformats.org/officeDocument/2006/relationships/image" Target="../media/image30.png"/><Relationship Id="rId10" Type="http://schemas.openxmlformats.org/officeDocument/2006/relationships/tags" Target="../tags/tag109.xml"/><Relationship Id="rId11" Type="http://schemas.openxmlformats.org/officeDocument/2006/relationships/tags" Target="../tags/tag110.xml"/><Relationship Id="rId12" Type="http://schemas.openxmlformats.org/officeDocument/2006/relationships/tags" Target="../tags/tag111.xml"/><Relationship Id="rId13" Type="http://schemas.openxmlformats.org/officeDocument/2006/relationships/tags" Target="../tags/tag112.xml"/><Relationship Id="rId14" Type="http://schemas.openxmlformats.org/officeDocument/2006/relationships/tags" Target="../tags/tag113.xml"/><Relationship Id="rId15" Type="http://schemas.openxmlformats.org/officeDocument/2006/relationships/tags" Target="../tags/tag114.xml"/><Relationship Id="rId16" Type="http://schemas.openxmlformats.org/officeDocument/2006/relationships/tags" Target="../tags/tag115.xml"/><Relationship Id="rId17" Type="http://schemas.openxmlformats.org/officeDocument/2006/relationships/tags" Target="../tags/tag116.xml"/><Relationship Id="rId18" Type="http://schemas.openxmlformats.org/officeDocument/2006/relationships/tags" Target="../tags/tag117.xml"/><Relationship Id="rId19" Type="http://schemas.openxmlformats.org/officeDocument/2006/relationships/tags" Target="../tags/tag118.xml"/><Relationship Id="rId37" Type="http://schemas.openxmlformats.org/officeDocument/2006/relationships/image" Target="../media/image39.png"/><Relationship Id="rId38" Type="http://schemas.openxmlformats.org/officeDocument/2006/relationships/image" Target="../media/image29.png"/><Relationship Id="rId39" Type="http://schemas.openxmlformats.org/officeDocument/2006/relationships/image" Target="../media/image76.png"/><Relationship Id="rId40" Type="http://schemas.openxmlformats.org/officeDocument/2006/relationships/image" Target="../media/image40.png"/><Relationship Id="rId41" Type="http://schemas.openxmlformats.org/officeDocument/2006/relationships/image" Target="../media/image53.png"/><Relationship Id="rId42" Type="http://schemas.openxmlformats.org/officeDocument/2006/relationships/image" Target="../media/image77.png"/><Relationship Id="rId43" Type="http://schemas.openxmlformats.org/officeDocument/2006/relationships/image" Target="../media/image31.png"/><Relationship Id="rId44" Type="http://schemas.openxmlformats.org/officeDocument/2006/relationships/image" Target="../media/image54.png"/><Relationship Id="rId45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4" Type="http://schemas.openxmlformats.org/officeDocument/2006/relationships/tags" Target="../tags/tag133.xml"/><Relationship Id="rId5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0.png"/><Relationship Id="rId1" Type="http://schemas.openxmlformats.org/officeDocument/2006/relationships/tags" Target="../tags/tag130.xml"/><Relationship Id="rId2" Type="http://schemas.openxmlformats.org/officeDocument/2006/relationships/tags" Target="../tags/tag13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20" Type="http://schemas.openxmlformats.org/officeDocument/2006/relationships/image" Target="../media/image91.png"/><Relationship Id="rId10" Type="http://schemas.openxmlformats.org/officeDocument/2006/relationships/tags" Target="../tags/tag144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85.png"/><Relationship Id="rId13" Type="http://schemas.openxmlformats.org/officeDocument/2006/relationships/image" Target="../media/image86.png"/><Relationship Id="rId14" Type="http://schemas.openxmlformats.org/officeDocument/2006/relationships/image" Target="../media/image87.png"/><Relationship Id="rId15" Type="http://schemas.openxmlformats.org/officeDocument/2006/relationships/image" Target="../media/image88.png"/><Relationship Id="rId16" Type="http://schemas.openxmlformats.org/officeDocument/2006/relationships/image" Target="../media/image53.png"/><Relationship Id="rId17" Type="http://schemas.openxmlformats.org/officeDocument/2006/relationships/image" Target="../media/image89.png"/><Relationship Id="rId18" Type="http://schemas.openxmlformats.org/officeDocument/2006/relationships/image" Target="../media/image31.png"/><Relationship Id="rId19" Type="http://schemas.openxmlformats.org/officeDocument/2006/relationships/image" Target="../media/image90.png"/><Relationship Id="rId1" Type="http://schemas.openxmlformats.org/officeDocument/2006/relationships/tags" Target="../tags/tag135.xml"/><Relationship Id="rId2" Type="http://schemas.openxmlformats.org/officeDocument/2006/relationships/tags" Target="../tags/tag136.xml"/><Relationship Id="rId3" Type="http://schemas.openxmlformats.org/officeDocument/2006/relationships/tags" Target="../tags/tag137.xml"/><Relationship Id="rId4" Type="http://schemas.openxmlformats.org/officeDocument/2006/relationships/tags" Target="../tags/tag138.xml"/><Relationship Id="rId5" Type="http://schemas.openxmlformats.org/officeDocument/2006/relationships/tags" Target="../tags/tag139.xml"/><Relationship Id="rId6" Type="http://schemas.openxmlformats.org/officeDocument/2006/relationships/tags" Target="../tags/tag140.xml"/><Relationship Id="rId7" Type="http://schemas.openxmlformats.org/officeDocument/2006/relationships/tags" Target="../tags/tag141.xml"/><Relationship Id="rId8" Type="http://schemas.openxmlformats.org/officeDocument/2006/relationships/tags" Target="../tags/tag14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4" Type="http://schemas.openxmlformats.org/officeDocument/2006/relationships/tags" Target="../tags/tag148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" Type="http://schemas.openxmlformats.org/officeDocument/2006/relationships/tags" Target="../tags/tag145.xml"/><Relationship Id="rId2" Type="http://schemas.openxmlformats.org/officeDocument/2006/relationships/tags" Target="../tags/tag1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4" Type="http://schemas.openxmlformats.org/officeDocument/2006/relationships/tags" Target="../tags/tag152.xml"/><Relationship Id="rId5" Type="http://schemas.openxmlformats.org/officeDocument/2006/relationships/tags" Target="../tags/tag153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53.png"/><Relationship Id="rId10" Type="http://schemas.openxmlformats.org/officeDocument/2006/relationships/image" Target="../media/image78.png"/><Relationship Id="rId11" Type="http://schemas.openxmlformats.org/officeDocument/2006/relationships/image" Target="../media/image98.png"/><Relationship Id="rId1" Type="http://schemas.openxmlformats.org/officeDocument/2006/relationships/tags" Target="../tags/tag149.xml"/><Relationship Id="rId2" Type="http://schemas.openxmlformats.org/officeDocument/2006/relationships/tags" Target="../tags/tag150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5" Type="http://schemas.openxmlformats.org/officeDocument/2006/relationships/image" Target="../media/image53.png"/><Relationship Id="rId16" Type="http://schemas.openxmlformats.org/officeDocument/2006/relationships/image" Target="../media/image78.png"/><Relationship Id="rId17" Type="http://schemas.openxmlformats.org/officeDocument/2006/relationships/image" Target="../media/image104.png"/><Relationship Id="rId1" Type="http://schemas.openxmlformats.org/officeDocument/2006/relationships/tags" Target="../tags/tag154.xml"/><Relationship Id="rId2" Type="http://schemas.openxmlformats.org/officeDocument/2006/relationships/tags" Target="../tags/tag155.xml"/><Relationship Id="rId3" Type="http://schemas.openxmlformats.org/officeDocument/2006/relationships/tags" Target="../tags/tag156.xml"/><Relationship Id="rId4" Type="http://schemas.openxmlformats.org/officeDocument/2006/relationships/tags" Target="../tags/tag157.xml"/><Relationship Id="rId5" Type="http://schemas.openxmlformats.org/officeDocument/2006/relationships/tags" Target="../tags/tag158.xml"/><Relationship Id="rId6" Type="http://schemas.openxmlformats.org/officeDocument/2006/relationships/tags" Target="../tags/tag159.xml"/><Relationship Id="rId7" Type="http://schemas.openxmlformats.org/officeDocument/2006/relationships/tags" Target="../tags/tag160.xml"/><Relationship Id="rId8" Type="http://schemas.openxmlformats.org/officeDocument/2006/relationships/tags" Target="../tags/tag161.xml"/><Relationship Id="rId9" Type="http://schemas.openxmlformats.org/officeDocument/2006/relationships/slideLayout" Target="../slideLayouts/slideLayout2.xml"/><Relationship Id="rId10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164.xml"/><Relationship Id="rId4" Type="http://schemas.openxmlformats.org/officeDocument/2006/relationships/tags" Target="../tags/tag165.xml"/><Relationship Id="rId5" Type="http://schemas.openxmlformats.org/officeDocument/2006/relationships/tags" Target="../tags/tag166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" Type="http://schemas.openxmlformats.org/officeDocument/2006/relationships/tags" Target="../tags/tag162.xml"/><Relationship Id="rId2" Type="http://schemas.openxmlformats.org/officeDocument/2006/relationships/tags" Target="../tags/tag163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" Type="http://schemas.openxmlformats.org/officeDocument/2006/relationships/tags" Target="../tags/tag167.xml"/><Relationship Id="rId2" Type="http://schemas.openxmlformats.org/officeDocument/2006/relationships/tags" Target="../tags/tag168.xml"/><Relationship Id="rId3" Type="http://schemas.openxmlformats.org/officeDocument/2006/relationships/tags" Target="../tags/tag169.xml"/><Relationship Id="rId4" Type="http://schemas.openxmlformats.org/officeDocument/2006/relationships/tags" Target="../tags/tag170.xml"/><Relationship Id="rId5" Type="http://schemas.openxmlformats.org/officeDocument/2006/relationships/tags" Target="../tags/tag171.xml"/><Relationship Id="rId6" Type="http://schemas.openxmlformats.org/officeDocument/2006/relationships/tags" Target="../tags/tag172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4" Type="http://schemas.openxmlformats.org/officeDocument/2006/relationships/tags" Target="../tags/tag176.xml"/><Relationship Id="rId5" Type="http://schemas.openxmlformats.org/officeDocument/2006/relationships/tags" Target="../tags/tag177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9" Type="http://schemas.openxmlformats.org/officeDocument/2006/relationships/image" Target="../media/image118.png"/><Relationship Id="rId10" Type="http://schemas.openxmlformats.org/officeDocument/2006/relationships/image" Target="../media/image119.png"/><Relationship Id="rId11" Type="http://schemas.openxmlformats.org/officeDocument/2006/relationships/image" Target="../media/image120.png"/><Relationship Id="rId1" Type="http://schemas.openxmlformats.org/officeDocument/2006/relationships/tags" Target="../tags/tag173.xml"/><Relationship Id="rId2" Type="http://schemas.openxmlformats.org/officeDocument/2006/relationships/tags" Target="../tags/tag1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80.xml"/><Relationship Id="rId4" Type="http://schemas.openxmlformats.org/officeDocument/2006/relationships/tags" Target="../tags/tag181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" Type="http://schemas.openxmlformats.org/officeDocument/2006/relationships/tags" Target="../tags/tag178.xml"/><Relationship Id="rId2" Type="http://schemas.openxmlformats.org/officeDocument/2006/relationships/tags" Target="../tags/tag179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" Type="http://schemas.openxmlformats.org/officeDocument/2006/relationships/tags" Target="../tags/tag182.xml"/><Relationship Id="rId2" Type="http://schemas.openxmlformats.org/officeDocument/2006/relationships/tags" Target="../tags/tag183.xml"/><Relationship Id="rId3" Type="http://schemas.openxmlformats.org/officeDocument/2006/relationships/tags" Target="../tags/tag184.xml"/><Relationship Id="rId4" Type="http://schemas.openxmlformats.org/officeDocument/2006/relationships/tags" Target="../tags/tag185.xml"/><Relationship Id="rId5" Type="http://schemas.openxmlformats.org/officeDocument/2006/relationships/tags" Target="../tags/tag186.xml"/><Relationship Id="rId6" Type="http://schemas.openxmlformats.org/officeDocument/2006/relationships/tags" Target="../tags/tag187.xml"/><Relationship Id="rId7" Type="http://schemas.openxmlformats.org/officeDocument/2006/relationships/tags" Target="../tags/tag188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20" Type="http://schemas.openxmlformats.org/officeDocument/2006/relationships/image" Target="../media/image135.png"/><Relationship Id="rId21" Type="http://schemas.openxmlformats.org/officeDocument/2006/relationships/image" Target="../media/image136.png"/><Relationship Id="rId22" Type="http://schemas.openxmlformats.org/officeDocument/2006/relationships/image" Target="../media/image137.png"/><Relationship Id="rId23" Type="http://schemas.openxmlformats.org/officeDocument/2006/relationships/image" Target="../media/image138.png"/><Relationship Id="rId24" Type="http://schemas.openxmlformats.org/officeDocument/2006/relationships/image" Target="../media/image139.png"/><Relationship Id="rId25" Type="http://schemas.openxmlformats.org/officeDocument/2006/relationships/image" Target="../media/image53.png"/><Relationship Id="rId26" Type="http://schemas.openxmlformats.org/officeDocument/2006/relationships/image" Target="../media/image78.png"/><Relationship Id="rId10" Type="http://schemas.openxmlformats.org/officeDocument/2006/relationships/tags" Target="../tags/tag198.xml"/><Relationship Id="rId11" Type="http://schemas.openxmlformats.org/officeDocument/2006/relationships/tags" Target="../tags/tag199.xml"/><Relationship Id="rId12" Type="http://schemas.openxmlformats.org/officeDocument/2006/relationships/tags" Target="../tags/tag200.xml"/><Relationship Id="rId13" Type="http://schemas.openxmlformats.org/officeDocument/2006/relationships/slideLayout" Target="../slideLayouts/slideLayout2.xml"/><Relationship Id="rId14" Type="http://schemas.openxmlformats.org/officeDocument/2006/relationships/image" Target="../media/image31.png"/><Relationship Id="rId15" Type="http://schemas.openxmlformats.org/officeDocument/2006/relationships/image" Target="../media/image82.png"/><Relationship Id="rId16" Type="http://schemas.openxmlformats.org/officeDocument/2006/relationships/image" Target="../media/image81.png"/><Relationship Id="rId17" Type="http://schemas.openxmlformats.org/officeDocument/2006/relationships/image" Target="../media/image132.png"/><Relationship Id="rId18" Type="http://schemas.openxmlformats.org/officeDocument/2006/relationships/image" Target="../media/image133.png"/><Relationship Id="rId19" Type="http://schemas.openxmlformats.org/officeDocument/2006/relationships/image" Target="../media/image134.png"/><Relationship Id="rId1" Type="http://schemas.openxmlformats.org/officeDocument/2006/relationships/tags" Target="../tags/tag189.xml"/><Relationship Id="rId2" Type="http://schemas.openxmlformats.org/officeDocument/2006/relationships/tags" Target="../tags/tag190.xml"/><Relationship Id="rId3" Type="http://schemas.openxmlformats.org/officeDocument/2006/relationships/tags" Target="../tags/tag191.xml"/><Relationship Id="rId4" Type="http://schemas.openxmlformats.org/officeDocument/2006/relationships/tags" Target="../tags/tag192.xml"/><Relationship Id="rId5" Type="http://schemas.openxmlformats.org/officeDocument/2006/relationships/tags" Target="../tags/tag193.xml"/><Relationship Id="rId6" Type="http://schemas.openxmlformats.org/officeDocument/2006/relationships/tags" Target="../tags/tag194.xml"/><Relationship Id="rId7" Type="http://schemas.openxmlformats.org/officeDocument/2006/relationships/tags" Target="../tags/tag195.xml"/><Relationship Id="rId8" Type="http://schemas.openxmlformats.org/officeDocument/2006/relationships/tags" Target="../tags/tag19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4" Type="http://schemas.openxmlformats.org/officeDocument/2006/relationships/tags" Target="../tags/tag204.xml"/><Relationship Id="rId5" Type="http://schemas.openxmlformats.org/officeDocument/2006/relationships/tags" Target="../tags/tag205.xml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140.png"/><Relationship Id="rId8" Type="http://schemas.openxmlformats.org/officeDocument/2006/relationships/image" Target="../media/image141.png"/><Relationship Id="rId9" Type="http://schemas.openxmlformats.org/officeDocument/2006/relationships/image" Target="../media/image142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" Type="http://schemas.openxmlformats.org/officeDocument/2006/relationships/tags" Target="../tags/tag201.xml"/><Relationship Id="rId2" Type="http://schemas.openxmlformats.org/officeDocument/2006/relationships/tags" Target="../tags/tag20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20" Type="http://schemas.openxmlformats.org/officeDocument/2006/relationships/image" Target="../media/image15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Relationship Id="rId10" Type="http://schemas.openxmlformats.org/officeDocument/2006/relationships/tags" Target="../tags/tag215.xml"/><Relationship Id="rId11" Type="http://schemas.openxmlformats.org/officeDocument/2006/relationships/tags" Target="../tags/tag216.xml"/><Relationship Id="rId12" Type="http://schemas.openxmlformats.org/officeDocument/2006/relationships/slideLayout" Target="../slideLayouts/slideLayout2.xml"/><Relationship Id="rId13" Type="http://schemas.openxmlformats.org/officeDocument/2006/relationships/image" Target="../media/image31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Relationship Id="rId17" Type="http://schemas.openxmlformats.org/officeDocument/2006/relationships/image" Target="../media/image148.png"/><Relationship Id="rId18" Type="http://schemas.openxmlformats.org/officeDocument/2006/relationships/image" Target="../media/image149.png"/><Relationship Id="rId19" Type="http://schemas.openxmlformats.org/officeDocument/2006/relationships/image" Target="../media/image150.png"/><Relationship Id="rId1" Type="http://schemas.openxmlformats.org/officeDocument/2006/relationships/tags" Target="../tags/tag206.xml"/><Relationship Id="rId2" Type="http://schemas.openxmlformats.org/officeDocument/2006/relationships/tags" Target="../tags/tag207.xml"/><Relationship Id="rId3" Type="http://schemas.openxmlformats.org/officeDocument/2006/relationships/tags" Target="../tags/tag208.xml"/><Relationship Id="rId4" Type="http://schemas.openxmlformats.org/officeDocument/2006/relationships/tags" Target="../tags/tag209.xml"/><Relationship Id="rId5" Type="http://schemas.openxmlformats.org/officeDocument/2006/relationships/tags" Target="../tags/tag210.xml"/><Relationship Id="rId6" Type="http://schemas.openxmlformats.org/officeDocument/2006/relationships/tags" Target="../tags/tag211.xml"/><Relationship Id="rId7" Type="http://schemas.openxmlformats.org/officeDocument/2006/relationships/tags" Target="../tags/tag212.xml"/><Relationship Id="rId8" Type="http://schemas.openxmlformats.org/officeDocument/2006/relationships/tags" Target="../tags/tag213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Relationship Id="rId14" Type="http://schemas.openxmlformats.org/officeDocument/2006/relationships/image" Target="../media/image157.png"/><Relationship Id="rId15" Type="http://schemas.openxmlformats.org/officeDocument/2006/relationships/image" Target="../media/image37.png"/><Relationship Id="rId16" Type="http://schemas.openxmlformats.org/officeDocument/2006/relationships/image" Target="../media/image158.png"/><Relationship Id="rId17" Type="http://schemas.openxmlformats.org/officeDocument/2006/relationships/image" Target="../media/image152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1" Type="http://schemas.openxmlformats.org/officeDocument/2006/relationships/tags" Target="../tags/tag217.xml"/><Relationship Id="rId2" Type="http://schemas.openxmlformats.org/officeDocument/2006/relationships/tags" Target="../tags/tag218.xml"/><Relationship Id="rId3" Type="http://schemas.openxmlformats.org/officeDocument/2006/relationships/tags" Target="../tags/tag219.xml"/><Relationship Id="rId4" Type="http://schemas.openxmlformats.org/officeDocument/2006/relationships/tags" Target="../tags/tag220.xml"/><Relationship Id="rId5" Type="http://schemas.openxmlformats.org/officeDocument/2006/relationships/tags" Target="../tags/tag221.xml"/><Relationship Id="rId6" Type="http://schemas.openxmlformats.org/officeDocument/2006/relationships/tags" Target="../tags/tag222.xml"/><Relationship Id="rId7" Type="http://schemas.openxmlformats.org/officeDocument/2006/relationships/tags" Target="../tags/tag223.xml"/><Relationship Id="rId8" Type="http://schemas.openxmlformats.org/officeDocument/2006/relationships/tags" Target="../tags/tag224.xml"/><Relationship Id="rId9" Type="http://schemas.openxmlformats.org/officeDocument/2006/relationships/tags" Target="../tags/tag225.xml"/><Relationship Id="rId10" Type="http://schemas.openxmlformats.org/officeDocument/2006/relationships/tags" Target="../tags/tag226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20" Type="http://schemas.openxmlformats.org/officeDocument/2006/relationships/image" Target="../media/image166.png"/><Relationship Id="rId21" Type="http://schemas.openxmlformats.org/officeDocument/2006/relationships/image" Target="../media/image167.png"/><Relationship Id="rId22" Type="http://schemas.openxmlformats.org/officeDocument/2006/relationships/image" Target="../media/image168.png"/><Relationship Id="rId23" Type="http://schemas.openxmlformats.org/officeDocument/2006/relationships/image" Target="../media/image169.png"/><Relationship Id="rId10" Type="http://schemas.openxmlformats.org/officeDocument/2006/relationships/tags" Target="../tags/tag236.xml"/><Relationship Id="rId11" Type="http://schemas.openxmlformats.org/officeDocument/2006/relationships/tags" Target="../tags/tag237.xml"/><Relationship Id="rId12" Type="http://schemas.openxmlformats.org/officeDocument/2006/relationships/tags" Target="../tags/tag238.xml"/><Relationship Id="rId13" Type="http://schemas.openxmlformats.org/officeDocument/2006/relationships/slideLayout" Target="../slideLayouts/slideLayout2.xml"/><Relationship Id="rId14" Type="http://schemas.openxmlformats.org/officeDocument/2006/relationships/image" Target="../media/image161.png"/><Relationship Id="rId15" Type="http://schemas.openxmlformats.org/officeDocument/2006/relationships/image" Target="../media/image162.png"/><Relationship Id="rId16" Type="http://schemas.openxmlformats.org/officeDocument/2006/relationships/image" Target="../media/image147.png"/><Relationship Id="rId17" Type="http://schemas.openxmlformats.org/officeDocument/2006/relationships/image" Target="../media/image163.png"/><Relationship Id="rId18" Type="http://schemas.openxmlformats.org/officeDocument/2006/relationships/image" Target="../media/image164.png"/><Relationship Id="rId19" Type="http://schemas.openxmlformats.org/officeDocument/2006/relationships/image" Target="../media/image165.png"/><Relationship Id="rId1" Type="http://schemas.openxmlformats.org/officeDocument/2006/relationships/tags" Target="../tags/tag227.xml"/><Relationship Id="rId2" Type="http://schemas.openxmlformats.org/officeDocument/2006/relationships/tags" Target="../tags/tag228.xml"/><Relationship Id="rId3" Type="http://schemas.openxmlformats.org/officeDocument/2006/relationships/tags" Target="../tags/tag229.xml"/><Relationship Id="rId4" Type="http://schemas.openxmlformats.org/officeDocument/2006/relationships/tags" Target="../tags/tag230.xml"/><Relationship Id="rId5" Type="http://schemas.openxmlformats.org/officeDocument/2006/relationships/tags" Target="../tags/tag231.xml"/><Relationship Id="rId6" Type="http://schemas.openxmlformats.org/officeDocument/2006/relationships/tags" Target="../tags/tag232.xml"/><Relationship Id="rId7" Type="http://schemas.openxmlformats.org/officeDocument/2006/relationships/tags" Target="../tags/tag233.xml"/><Relationship Id="rId8" Type="http://schemas.openxmlformats.org/officeDocument/2006/relationships/tags" Target="../tags/tag234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47.xml"/><Relationship Id="rId20" Type="http://schemas.openxmlformats.org/officeDocument/2006/relationships/image" Target="../media/image170.png"/><Relationship Id="rId21" Type="http://schemas.openxmlformats.org/officeDocument/2006/relationships/image" Target="../media/image147.png"/><Relationship Id="rId22" Type="http://schemas.openxmlformats.org/officeDocument/2006/relationships/image" Target="../media/image163.png"/><Relationship Id="rId23" Type="http://schemas.openxmlformats.org/officeDocument/2006/relationships/image" Target="../media/image164.png"/><Relationship Id="rId24" Type="http://schemas.openxmlformats.org/officeDocument/2006/relationships/image" Target="../media/image157.png"/><Relationship Id="rId25" Type="http://schemas.openxmlformats.org/officeDocument/2006/relationships/image" Target="../media/image166.png"/><Relationship Id="rId26" Type="http://schemas.openxmlformats.org/officeDocument/2006/relationships/image" Target="../media/image171.png"/><Relationship Id="rId27" Type="http://schemas.openxmlformats.org/officeDocument/2006/relationships/image" Target="../media/image172.png"/><Relationship Id="rId28" Type="http://schemas.openxmlformats.org/officeDocument/2006/relationships/image" Target="../media/image37.png"/><Relationship Id="rId29" Type="http://schemas.openxmlformats.org/officeDocument/2006/relationships/image" Target="../media/image158.png"/><Relationship Id="rId30" Type="http://schemas.openxmlformats.org/officeDocument/2006/relationships/image" Target="../media/image152.png"/><Relationship Id="rId31" Type="http://schemas.openxmlformats.org/officeDocument/2006/relationships/image" Target="../media/image173.png"/><Relationship Id="rId32" Type="http://schemas.openxmlformats.org/officeDocument/2006/relationships/image" Target="../media/image174.png"/><Relationship Id="rId10" Type="http://schemas.openxmlformats.org/officeDocument/2006/relationships/tags" Target="../tags/tag248.xml"/><Relationship Id="rId11" Type="http://schemas.openxmlformats.org/officeDocument/2006/relationships/tags" Target="../tags/tag249.xml"/><Relationship Id="rId12" Type="http://schemas.openxmlformats.org/officeDocument/2006/relationships/tags" Target="../tags/tag250.xml"/><Relationship Id="rId13" Type="http://schemas.openxmlformats.org/officeDocument/2006/relationships/tags" Target="../tags/tag251.xml"/><Relationship Id="rId14" Type="http://schemas.openxmlformats.org/officeDocument/2006/relationships/tags" Target="../tags/tag252.xml"/><Relationship Id="rId15" Type="http://schemas.openxmlformats.org/officeDocument/2006/relationships/tags" Target="../tags/tag253.xml"/><Relationship Id="rId16" Type="http://schemas.openxmlformats.org/officeDocument/2006/relationships/tags" Target="../tags/tag254.xml"/><Relationship Id="rId17" Type="http://schemas.openxmlformats.org/officeDocument/2006/relationships/tags" Target="../tags/tag255.xml"/><Relationship Id="rId18" Type="http://schemas.openxmlformats.org/officeDocument/2006/relationships/slideLayout" Target="../slideLayouts/slideLayout2.xml"/><Relationship Id="rId19" Type="http://schemas.openxmlformats.org/officeDocument/2006/relationships/image" Target="../media/image31.png"/><Relationship Id="rId1" Type="http://schemas.openxmlformats.org/officeDocument/2006/relationships/tags" Target="../tags/tag239.xml"/><Relationship Id="rId2" Type="http://schemas.openxmlformats.org/officeDocument/2006/relationships/tags" Target="../tags/tag240.xml"/><Relationship Id="rId3" Type="http://schemas.openxmlformats.org/officeDocument/2006/relationships/tags" Target="../tags/tag241.xml"/><Relationship Id="rId4" Type="http://schemas.openxmlformats.org/officeDocument/2006/relationships/tags" Target="../tags/tag242.xml"/><Relationship Id="rId5" Type="http://schemas.openxmlformats.org/officeDocument/2006/relationships/tags" Target="../tags/tag243.xml"/><Relationship Id="rId6" Type="http://schemas.openxmlformats.org/officeDocument/2006/relationships/tags" Target="../tags/tag244.xml"/><Relationship Id="rId7" Type="http://schemas.openxmlformats.org/officeDocument/2006/relationships/tags" Target="../tags/tag245.xml"/><Relationship Id="rId8" Type="http://schemas.openxmlformats.org/officeDocument/2006/relationships/tags" Target="../tags/tag246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20" Type="http://schemas.openxmlformats.org/officeDocument/2006/relationships/image" Target="../media/image143.png"/><Relationship Id="rId21" Type="http://schemas.openxmlformats.org/officeDocument/2006/relationships/image" Target="../media/image175.png"/><Relationship Id="rId22" Type="http://schemas.openxmlformats.org/officeDocument/2006/relationships/image" Target="../media/image176.png"/><Relationship Id="rId23" Type="http://schemas.openxmlformats.org/officeDocument/2006/relationships/image" Target="../media/image177.png"/><Relationship Id="rId24" Type="http://schemas.openxmlformats.org/officeDocument/2006/relationships/image" Target="../media/image178.png"/><Relationship Id="rId25" Type="http://schemas.openxmlformats.org/officeDocument/2006/relationships/image" Target="../media/image179.png"/><Relationship Id="rId26" Type="http://schemas.openxmlformats.org/officeDocument/2006/relationships/image" Target="../media/image180.png"/><Relationship Id="rId27" Type="http://schemas.openxmlformats.org/officeDocument/2006/relationships/image" Target="../media/image181.png"/><Relationship Id="rId28" Type="http://schemas.openxmlformats.org/officeDocument/2006/relationships/image" Target="../media/image182.png"/><Relationship Id="rId29" Type="http://schemas.openxmlformats.org/officeDocument/2006/relationships/image" Target="../media/image183.png"/><Relationship Id="rId30" Type="http://schemas.openxmlformats.org/officeDocument/2006/relationships/image" Target="../media/image184.png"/><Relationship Id="rId10" Type="http://schemas.openxmlformats.org/officeDocument/2006/relationships/tags" Target="../tags/tag265.xml"/><Relationship Id="rId11" Type="http://schemas.openxmlformats.org/officeDocument/2006/relationships/tags" Target="../tags/tag266.xml"/><Relationship Id="rId12" Type="http://schemas.openxmlformats.org/officeDocument/2006/relationships/tags" Target="../tags/tag267.xml"/><Relationship Id="rId13" Type="http://schemas.openxmlformats.org/officeDocument/2006/relationships/tags" Target="../tags/tag268.xml"/><Relationship Id="rId14" Type="http://schemas.openxmlformats.org/officeDocument/2006/relationships/tags" Target="../tags/tag269.xml"/><Relationship Id="rId15" Type="http://schemas.openxmlformats.org/officeDocument/2006/relationships/slideLayout" Target="../slideLayouts/slideLayout2.xml"/><Relationship Id="rId16" Type="http://schemas.openxmlformats.org/officeDocument/2006/relationships/image" Target="../media/image31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1" Type="http://schemas.openxmlformats.org/officeDocument/2006/relationships/tags" Target="../tags/tag256.xml"/><Relationship Id="rId2" Type="http://schemas.openxmlformats.org/officeDocument/2006/relationships/tags" Target="../tags/tag257.xml"/><Relationship Id="rId3" Type="http://schemas.openxmlformats.org/officeDocument/2006/relationships/tags" Target="../tags/tag258.xml"/><Relationship Id="rId4" Type="http://schemas.openxmlformats.org/officeDocument/2006/relationships/tags" Target="../tags/tag259.xml"/><Relationship Id="rId5" Type="http://schemas.openxmlformats.org/officeDocument/2006/relationships/tags" Target="../tags/tag260.xml"/><Relationship Id="rId6" Type="http://schemas.openxmlformats.org/officeDocument/2006/relationships/tags" Target="../tags/tag261.xml"/><Relationship Id="rId7" Type="http://schemas.openxmlformats.org/officeDocument/2006/relationships/tags" Target="../tags/tag262.xml"/><Relationship Id="rId8" Type="http://schemas.openxmlformats.org/officeDocument/2006/relationships/tags" Target="../tags/tag263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4.png"/><Relationship Id="rId12" Type="http://schemas.openxmlformats.org/officeDocument/2006/relationships/image" Target="../media/image181.png"/><Relationship Id="rId13" Type="http://schemas.openxmlformats.org/officeDocument/2006/relationships/image" Target="../media/image183.png"/><Relationship Id="rId1" Type="http://schemas.openxmlformats.org/officeDocument/2006/relationships/tags" Target="../tags/tag270.xml"/><Relationship Id="rId2" Type="http://schemas.openxmlformats.org/officeDocument/2006/relationships/tags" Target="../tags/tag271.xml"/><Relationship Id="rId3" Type="http://schemas.openxmlformats.org/officeDocument/2006/relationships/tags" Target="../tags/tag272.xml"/><Relationship Id="rId4" Type="http://schemas.openxmlformats.org/officeDocument/2006/relationships/tags" Target="../tags/tag273.xml"/><Relationship Id="rId5" Type="http://schemas.openxmlformats.org/officeDocument/2006/relationships/tags" Target="../tags/tag274.xml"/><Relationship Id="rId6" Type="http://schemas.openxmlformats.org/officeDocument/2006/relationships/tags" Target="../tags/tag275.xml"/><Relationship Id="rId7" Type="http://schemas.openxmlformats.org/officeDocument/2006/relationships/tags" Target="../tags/tag276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53.png"/><Relationship Id="rId10" Type="http://schemas.openxmlformats.org/officeDocument/2006/relationships/image" Target="../media/image1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" Type="http://schemas.openxmlformats.org/officeDocument/2006/relationships/tags" Target="../tags/tag277.xml"/><Relationship Id="rId2" Type="http://schemas.openxmlformats.org/officeDocument/2006/relationships/tags" Target="../tags/tag278.xml"/><Relationship Id="rId3" Type="http://schemas.openxmlformats.org/officeDocument/2006/relationships/tags" Target="../tags/tag279.xml"/><Relationship Id="rId4" Type="http://schemas.openxmlformats.org/officeDocument/2006/relationships/tags" Target="../tags/tag280.xml"/><Relationship Id="rId5" Type="http://schemas.openxmlformats.org/officeDocument/2006/relationships/tags" Target="../tags/tag281.xml"/><Relationship Id="rId6" Type="http://schemas.openxmlformats.org/officeDocument/2006/relationships/tags" Target="../tags/tag282.xml"/><Relationship Id="rId7" Type="http://schemas.openxmlformats.org/officeDocument/2006/relationships/tags" Target="../tags/tag283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53.png"/><Relationship Id="rId10" Type="http://schemas.openxmlformats.org/officeDocument/2006/relationships/image" Target="../media/image185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3.png"/><Relationship Id="rId12" Type="http://schemas.openxmlformats.org/officeDocument/2006/relationships/image" Target="../media/image194.png"/><Relationship Id="rId13" Type="http://schemas.openxmlformats.org/officeDocument/2006/relationships/image" Target="../media/image53.png"/><Relationship Id="rId14" Type="http://schemas.openxmlformats.org/officeDocument/2006/relationships/image" Target="../media/image195.png"/><Relationship Id="rId1" Type="http://schemas.openxmlformats.org/officeDocument/2006/relationships/tags" Target="../tags/tag284.xml"/><Relationship Id="rId2" Type="http://schemas.openxmlformats.org/officeDocument/2006/relationships/tags" Target="../tags/tag285.xml"/><Relationship Id="rId3" Type="http://schemas.openxmlformats.org/officeDocument/2006/relationships/tags" Target="../tags/tag286.xml"/><Relationship Id="rId4" Type="http://schemas.openxmlformats.org/officeDocument/2006/relationships/tags" Target="../tags/tag287.xml"/><Relationship Id="rId5" Type="http://schemas.openxmlformats.org/officeDocument/2006/relationships/tags" Target="../tags/tag288.xml"/><Relationship Id="rId6" Type="http://schemas.openxmlformats.org/officeDocument/2006/relationships/tags" Target="../tags/tag289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9" Type="http://schemas.openxmlformats.org/officeDocument/2006/relationships/image" Target="../media/image191.png"/><Relationship Id="rId10" Type="http://schemas.openxmlformats.org/officeDocument/2006/relationships/image" Target="../media/image192.png"/></Relationships>
</file>

<file path=ppt/slides/_rels/slide4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6.png"/><Relationship Id="rId21" Type="http://schemas.openxmlformats.org/officeDocument/2006/relationships/image" Target="../media/image40.png"/><Relationship Id="rId22" Type="http://schemas.openxmlformats.org/officeDocument/2006/relationships/image" Target="../media/image30.png"/><Relationship Id="rId23" Type="http://schemas.openxmlformats.org/officeDocument/2006/relationships/image" Target="../media/image25.png"/><Relationship Id="rId24" Type="http://schemas.openxmlformats.org/officeDocument/2006/relationships/image" Target="../media/image78.png"/><Relationship Id="rId25" Type="http://schemas.openxmlformats.org/officeDocument/2006/relationships/image" Target="../media/image196.png"/><Relationship Id="rId26" Type="http://schemas.openxmlformats.org/officeDocument/2006/relationships/image" Target="../media/image157.png"/><Relationship Id="rId27" Type="http://schemas.openxmlformats.org/officeDocument/2006/relationships/image" Target="../media/image197.png"/><Relationship Id="rId28" Type="http://schemas.openxmlformats.org/officeDocument/2006/relationships/image" Target="../media/image198.png"/><Relationship Id="rId29" Type="http://schemas.openxmlformats.org/officeDocument/2006/relationships/image" Target="../media/image199.png"/><Relationship Id="rId1" Type="http://schemas.openxmlformats.org/officeDocument/2006/relationships/tags" Target="../tags/tag290.xml"/><Relationship Id="rId2" Type="http://schemas.openxmlformats.org/officeDocument/2006/relationships/tags" Target="../tags/tag291.xml"/><Relationship Id="rId3" Type="http://schemas.openxmlformats.org/officeDocument/2006/relationships/tags" Target="../tags/tag292.xml"/><Relationship Id="rId4" Type="http://schemas.openxmlformats.org/officeDocument/2006/relationships/tags" Target="../tags/tag293.xml"/><Relationship Id="rId5" Type="http://schemas.openxmlformats.org/officeDocument/2006/relationships/tags" Target="../tags/tag294.xml"/><Relationship Id="rId30" Type="http://schemas.openxmlformats.org/officeDocument/2006/relationships/image" Target="../media/image200.png"/><Relationship Id="rId31" Type="http://schemas.openxmlformats.org/officeDocument/2006/relationships/image" Target="../media/image80.png"/><Relationship Id="rId32" Type="http://schemas.openxmlformats.org/officeDocument/2006/relationships/image" Target="../media/image201.png"/><Relationship Id="rId9" Type="http://schemas.openxmlformats.org/officeDocument/2006/relationships/tags" Target="../tags/tag298.xml"/><Relationship Id="rId6" Type="http://schemas.openxmlformats.org/officeDocument/2006/relationships/tags" Target="../tags/tag295.xml"/><Relationship Id="rId7" Type="http://schemas.openxmlformats.org/officeDocument/2006/relationships/tags" Target="../tags/tag296.xml"/><Relationship Id="rId8" Type="http://schemas.openxmlformats.org/officeDocument/2006/relationships/tags" Target="../tags/tag297.xml"/><Relationship Id="rId33" Type="http://schemas.openxmlformats.org/officeDocument/2006/relationships/image" Target="../media/image202.png"/><Relationship Id="rId34" Type="http://schemas.openxmlformats.org/officeDocument/2006/relationships/image" Target="../media/image203.png"/><Relationship Id="rId35" Type="http://schemas.openxmlformats.org/officeDocument/2006/relationships/image" Target="../media/image204.png"/><Relationship Id="rId36" Type="http://schemas.openxmlformats.org/officeDocument/2006/relationships/image" Target="../media/image205.png"/><Relationship Id="rId10" Type="http://schemas.openxmlformats.org/officeDocument/2006/relationships/tags" Target="../tags/tag299.xml"/><Relationship Id="rId11" Type="http://schemas.openxmlformats.org/officeDocument/2006/relationships/tags" Target="../tags/tag300.xml"/><Relationship Id="rId12" Type="http://schemas.openxmlformats.org/officeDocument/2006/relationships/tags" Target="../tags/tag301.xml"/><Relationship Id="rId13" Type="http://schemas.openxmlformats.org/officeDocument/2006/relationships/tags" Target="../tags/tag302.xml"/><Relationship Id="rId14" Type="http://schemas.openxmlformats.org/officeDocument/2006/relationships/tags" Target="../tags/tag303.xml"/><Relationship Id="rId15" Type="http://schemas.openxmlformats.org/officeDocument/2006/relationships/tags" Target="../tags/tag304.xml"/><Relationship Id="rId16" Type="http://schemas.openxmlformats.org/officeDocument/2006/relationships/tags" Target="../tags/tag305.xml"/><Relationship Id="rId17" Type="http://schemas.openxmlformats.org/officeDocument/2006/relationships/tags" Target="../tags/tag306.xml"/><Relationship Id="rId18" Type="http://schemas.openxmlformats.org/officeDocument/2006/relationships/slideLayout" Target="../slideLayouts/slideLayout2.xml"/><Relationship Id="rId19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309.xml"/><Relationship Id="rId4" Type="http://schemas.openxmlformats.org/officeDocument/2006/relationships/tags" Target="../tags/tag310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" Type="http://schemas.openxmlformats.org/officeDocument/2006/relationships/tags" Target="../tags/tag307.xml"/><Relationship Id="rId2" Type="http://schemas.openxmlformats.org/officeDocument/2006/relationships/tags" Target="../tags/tag30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313.xml"/><Relationship Id="rId4" Type="http://schemas.openxmlformats.org/officeDocument/2006/relationships/tags" Target="../tags/tag314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9" Type="http://schemas.openxmlformats.org/officeDocument/2006/relationships/image" Target="../media/image208.png"/><Relationship Id="rId10" Type="http://schemas.openxmlformats.org/officeDocument/2006/relationships/image" Target="../media/image209.png"/><Relationship Id="rId11" Type="http://schemas.openxmlformats.org/officeDocument/2006/relationships/image" Target="../media/image210.jpg"/><Relationship Id="rId1" Type="http://schemas.openxmlformats.org/officeDocument/2006/relationships/tags" Target="../tags/tag311.xml"/><Relationship Id="rId2" Type="http://schemas.openxmlformats.org/officeDocument/2006/relationships/tags" Target="../tags/tag3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png"/><Relationship Id="rId3" Type="http://schemas.openxmlformats.org/officeDocument/2006/relationships/image" Target="../media/image212.jp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" Type="http://schemas.openxmlformats.org/officeDocument/2006/relationships/tags" Target="../tags/tag315.xml"/><Relationship Id="rId2" Type="http://schemas.openxmlformats.org/officeDocument/2006/relationships/tags" Target="../tags/tag316.xml"/><Relationship Id="rId3" Type="http://schemas.openxmlformats.org/officeDocument/2006/relationships/tags" Target="../tags/tag317.xml"/><Relationship Id="rId4" Type="http://schemas.openxmlformats.org/officeDocument/2006/relationships/tags" Target="../tags/tag318.xml"/><Relationship Id="rId5" Type="http://schemas.openxmlformats.org/officeDocument/2006/relationships/tags" Target="../tags/tag319.xml"/><Relationship Id="rId6" Type="http://schemas.openxmlformats.org/officeDocument/2006/relationships/tags" Target="../tags/tag320.xml"/><Relationship Id="rId7" Type="http://schemas.openxmlformats.org/officeDocument/2006/relationships/tags" Target="../tags/tag321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31.png"/><Relationship Id="rId10" Type="http://schemas.openxmlformats.org/officeDocument/2006/relationships/image" Target="../media/image2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324.xml"/><Relationship Id="rId4" Type="http://schemas.openxmlformats.org/officeDocument/2006/relationships/tags" Target="../tags/tag325.xml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7" Type="http://schemas.openxmlformats.org/officeDocument/2006/relationships/image" Target="../media/image217.png"/><Relationship Id="rId8" Type="http://schemas.openxmlformats.org/officeDocument/2006/relationships/image" Target="../media/image218.png"/><Relationship Id="rId9" Type="http://schemas.openxmlformats.org/officeDocument/2006/relationships/image" Target="../media/image220.png"/><Relationship Id="rId1" Type="http://schemas.openxmlformats.org/officeDocument/2006/relationships/tags" Target="../tags/tag322.xml"/><Relationship Id="rId2" Type="http://schemas.openxmlformats.org/officeDocument/2006/relationships/tags" Target="../tags/tag3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24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221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22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23.emf"/><Relationship Id="rId1" Type="http://schemas.openxmlformats.org/officeDocument/2006/relationships/vmlDrawing" Target="../drawings/vmlDrawing5.vml"/><Relationship Id="rId2" Type="http://schemas.openxmlformats.org/officeDocument/2006/relationships/tags" Target="../tags/tag3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3" Type="http://schemas.openxmlformats.org/officeDocument/2006/relationships/image" Target="../media/image22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230.png"/><Relationship Id="rId13" Type="http://schemas.openxmlformats.org/officeDocument/2006/relationships/image" Target="../media/image231.png"/><Relationship Id="rId14" Type="http://schemas.openxmlformats.org/officeDocument/2006/relationships/image" Target="../media/image232.png"/><Relationship Id="rId15" Type="http://schemas.openxmlformats.org/officeDocument/2006/relationships/image" Target="../media/image78.png"/><Relationship Id="rId16" Type="http://schemas.openxmlformats.org/officeDocument/2006/relationships/image" Target="../media/image53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" Type="http://schemas.openxmlformats.org/officeDocument/2006/relationships/tags" Target="../tags/tag327.xml"/><Relationship Id="rId2" Type="http://schemas.openxmlformats.org/officeDocument/2006/relationships/tags" Target="../tags/tag328.xml"/><Relationship Id="rId3" Type="http://schemas.openxmlformats.org/officeDocument/2006/relationships/tags" Target="../tags/tag329.xml"/><Relationship Id="rId4" Type="http://schemas.openxmlformats.org/officeDocument/2006/relationships/tags" Target="../tags/tag330.xml"/><Relationship Id="rId5" Type="http://schemas.openxmlformats.org/officeDocument/2006/relationships/tags" Target="../tags/tag331.xml"/><Relationship Id="rId6" Type="http://schemas.openxmlformats.org/officeDocument/2006/relationships/tags" Target="../tags/tag332.xml"/><Relationship Id="rId7" Type="http://schemas.openxmlformats.org/officeDocument/2006/relationships/tags" Target="../tags/tag333.xml"/><Relationship Id="rId8" Type="http://schemas.openxmlformats.org/officeDocument/2006/relationships/tags" Target="../tags/tag334.xml"/><Relationship Id="rId9" Type="http://schemas.openxmlformats.org/officeDocument/2006/relationships/tags" Target="../tags/tag335.xml"/><Relationship Id="rId10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1" Type="http://schemas.openxmlformats.org/officeDocument/2006/relationships/tags" Target="../tags/tag336.xml"/><Relationship Id="rId2" Type="http://schemas.openxmlformats.org/officeDocument/2006/relationships/tags" Target="../tags/tag3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7.png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36.wmf"/><Relationship Id="rId7" Type="http://schemas.openxmlformats.org/officeDocument/2006/relationships/image" Target="../media/image31.png"/><Relationship Id="rId1" Type="http://schemas.openxmlformats.org/officeDocument/2006/relationships/vmlDrawing" Target="../drawings/vmlDrawing6.vml"/><Relationship Id="rId2" Type="http://schemas.openxmlformats.org/officeDocument/2006/relationships/tags" Target="../tags/tag3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4" Type="http://schemas.openxmlformats.org/officeDocument/2006/relationships/image" Target="../media/image239.jpeg"/><Relationship Id="rId5" Type="http://schemas.openxmlformats.org/officeDocument/2006/relationships/image" Target="../media/image240.jpeg"/><Relationship Id="rId1" Type="http://schemas.openxmlformats.org/officeDocument/2006/relationships/tags" Target="../tags/tag339.x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5.bin"/><Relationship Id="rId12" Type="http://schemas.openxmlformats.org/officeDocument/2006/relationships/image" Target="../media/image245.wmf"/><Relationship Id="rId13" Type="http://schemas.openxmlformats.org/officeDocument/2006/relationships/oleObject" Target="../embeddings/oleObject16.bin"/><Relationship Id="rId14" Type="http://schemas.openxmlformats.org/officeDocument/2006/relationships/image" Target="../media/image246.wmf"/><Relationship Id="rId15" Type="http://schemas.openxmlformats.org/officeDocument/2006/relationships/oleObject" Target="../embeddings/oleObject17.bin"/><Relationship Id="rId16" Type="http://schemas.openxmlformats.org/officeDocument/2006/relationships/image" Target="../media/image247.wmf"/><Relationship Id="rId17" Type="http://schemas.openxmlformats.org/officeDocument/2006/relationships/oleObject" Target="../embeddings/oleObject18.bin"/><Relationship Id="rId18" Type="http://schemas.openxmlformats.org/officeDocument/2006/relationships/image" Target="../media/image248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1.bin"/><Relationship Id="rId4" Type="http://schemas.openxmlformats.org/officeDocument/2006/relationships/image" Target="../media/image241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242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243.w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244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249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250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251.emf"/><Relationship Id="rId9" Type="http://schemas.openxmlformats.org/officeDocument/2006/relationships/oleObject" Target="../embeddings/oleObject22.bin"/><Relationship Id="rId10" Type="http://schemas.openxmlformats.org/officeDocument/2006/relationships/image" Target="../media/image25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kaons"/>
          <p:cNvPicPr>
            <a:picLocks noChangeAspect="1" noChangeArrowheads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642"/>
            <a:ext cx="9144000" cy="451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5797" y="4415926"/>
            <a:ext cx="8077200" cy="1673352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Lecture #6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799"/>
            <a:ext cx="8077200" cy="1751461"/>
          </a:xfrm>
        </p:spPr>
        <p:txBody>
          <a:bodyPr>
            <a:normAutofit/>
          </a:bodyPr>
          <a:lstStyle/>
          <a:p>
            <a:r>
              <a:rPr lang="en-US" dirty="0"/>
              <a:t>Prof. Dr. Florencia Canelli</a:t>
            </a:r>
          </a:p>
          <a:p>
            <a:r>
              <a:rPr lang="en-US" dirty="0" err="1"/>
              <a:t>Universität</a:t>
            </a:r>
            <a:r>
              <a:rPr lang="en-US" dirty="0"/>
              <a:t> </a:t>
            </a:r>
            <a:r>
              <a:rPr lang="en-US" dirty="0" smtClean="0"/>
              <a:t>Zürich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tx1"/>
                </a:solidFill>
              </a:rPr>
              <a:t>Elementary particle physics - PHY451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HS2016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0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76" y="1084844"/>
            <a:ext cx="8673696" cy="112931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Parity is not conserved in weak interactions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If it were, the electrons of Wu’s experiment would have come out in equal numbers in both directions “north” and “south”</a:t>
            </a:r>
            <a:endParaRPr lang="en-US" dirty="0"/>
          </a:p>
        </p:txBody>
      </p:sp>
      <p:sp>
        <p:nvSpPr>
          <p:cNvPr id="4" name="梯形 5"/>
          <p:cNvSpPr/>
          <p:nvPr/>
        </p:nvSpPr>
        <p:spPr>
          <a:xfrm rot="16200000">
            <a:off x="2521736" y="3244988"/>
            <a:ext cx="4071966" cy="2143140"/>
          </a:xfrm>
          <a:prstGeom prst="trapezoid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>
              <a:rot lat="0" lon="0" rev="0"/>
            </a:lightRig>
          </a:scene3d>
          <a:sp3d>
            <a:bevelT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 eaLnBrk="1" hangingPunct="1"/>
            <a:endParaRPr kumimoji="0" lang="zh-TW" altLang="en-US">
              <a:solidFill>
                <a:srgbClr val="FFFFFF"/>
              </a:solidFill>
              <a:latin typeface="Verdana" charset="0"/>
              <a:ea typeface="微軟正黑體" charset="0"/>
              <a:cs typeface="微軟正黑體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852090"/>
            <a:ext cx="15430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2780653"/>
            <a:ext cx="153352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不等於 12"/>
          <p:cNvSpPr/>
          <p:nvPr/>
        </p:nvSpPr>
        <p:spPr>
          <a:xfrm>
            <a:off x="2700338" y="4066528"/>
            <a:ext cx="1500187" cy="571500"/>
          </a:xfrm>
          <a:prstGeom prst="mathNotEqual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TW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文字方塊 7"/>
          <p:cNvSpPr txBox="1">
            <a:spLocks noChangeArrowheads="1"/>
          </p:cNvSpPr>
          <p:nvPr/>
        </p:nvSpPr>
        <p:spPr bwMode="auto">
          <a:xfrm>
            <a:off x="4914900" y="2566340"/>
            <a:ext cx="5000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3600">
                <a:solidFill>
                  <a:srgbClr val="0000FF"/>
                </a:solidFill>
                <a:latin typeface="Arial Unicode MS" charset="0"/>
                <a:cs typeface="Arial Unicode MS" charset="0"/>
              </a:rPr>
              <a:t>P</a:t>
            </a:r>
            <a:endParaRPr kumimoji="0" lang="zh-TW" altLang="en-US" sz="3600">
              <a:solidFill>
                <a:srgbClr val="0000FF"/>
              </a:solidFill>
              <a:latin typeface="Arial Unicode MS" charset="0"/>
              <a:cs typeface="Arial Unicode MS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939557" y="3212453"/>
            <a:ext cx="3145639" cy="2554545"/>
            <a:chOff x="5939557" y="3212453"/>
            <a:chExt cx="3145639" cy="2554545"/>
          </a:xfrm>
        </p:grpSpPr>
        <p:sp>
          <p:nvSpPr>
            <p:cNvPr id="12" name="TextBox 11"/>
            <p:cNvSpPr txBox="1"/>
            <p:nvPr/>
          </p:nvSpPr>
          <p:spPr>
            <a:xfrm>
              <a:off x="5939557" y="3212453"/>
              <a:ext cx="3145639" cy="2554545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TW" sz="1600" dirty="0" err="1" smtClean="0">
                  <a:solidFill>
                    <a:srgbClr val="FF0000"/>
                  </a:solidFill>
                  <a:latin typeface="Arial" charset="0"/>
                  <a:ea typeface="微軟正黑體" charset="0"/>
                  <a:cs typeface="Arial" charset="0"/>
                </a:rPr>
                <a:t>Helicity</a:t>
              </a:r>
              <a:r>
                <a:rPr lang="en-US" altLang="zh-TW" sz="1200" dirty="0" smtClean="0">
                  <a:solidFill>
                    <a:srgbClr val="FF0000"/>
                  </a:solidFill>
                  <a:latin typeface="Arial" charset="0"/>
                  <a:ea typeface="微軟正黑體" charset="0"/>
                  <a:cs typeface="Arial" charset="0"/>
                </a:rPr>
                <a:t> </a:t>
              </a:r>
              <a:r>
                <a:rPr lang="en-US" altLang="zh-TW" sz="1200" dirty="0">
                  <a:solidFill>
                    <a:srgbClr val="FF0000"/>
                  </a:solidFill>
                  <a:latin typeface="Arial" charset="0"/>
                  <a:ea typeface="微軟正黑體" charset="0"/>
                  <a:cs typeface="Arial" charset="0"/>
                </a:rPr>
                <a:t> </a:t>
              </a:r>
              <a:endParaRPr lang="en-US" altLang="zh-TW" sz="1200" dirty="0" smtClean="0">
                <a:solidFill>
                  <a:srgbClr val="FF0000"/>
                </a:solidFill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endParaRPr lang="en-US" altLang="zh-TW" sz="1200" dirty="0" smtClean="0"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r>
                <a:rPr lang="en-US" altLang="zh-TW" sz="1200" i="1" dirty="0" smtClean="0">
                  <a:latin typeface="Arial" charset="0"/>
                  <a:ea typeface="微軟正黑體" charset="0"/>
                  <a:cs typeface="Arial" charset="0"/>
                </a:rPr>
                <a:t>h</a:t>
              </a:r>
              <a:r>
                <a:rPr lang="en-US" altLang="zh-TW" sz="1200" dirty="0" smtClean="0">
                  <a:latin typeface="Arial" charset="0"/>
                  <a:ea typeface="微軟正黑體" charset="0"/>
                  <a:cs typeface="Arial" charset="0"/>
                </a:rPr>
                <a:t> 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= +1 right-handed</a:t>
              </a:r>
            </a:p>
            <a:p>
              <a:pPr>
                <a:buNone/>
              </a:pPr>
              <a:r>
                <a:rPr lang="en-US" altLang="zh-TW" sz="1200" i="1" dirty="0" smtClean="0">
                  <a:latin typeface="Arial" charset="0"/>
                  <a:ea typeface="微軟正黑體" charset="0"/>
                  <a:cs typeface="Arial" charset="0"/>
                </a:rPr>
                <a:t>h 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=  </a:t>
              </a:r>
              <a:r>
                <a:rPr lang="en-US" altLang="zh-TW" sz="1100" dirty="0">
                  <a:latin typeface="Arial" charset="0"/>
                  <a:ea typeface="微軟正黑體" charset="0"/>
                  <a:cs typeface="Arial" charset="0"/>
                </a:rPr>
                <a:t>-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1 left-handed</a:t>
              </a:r>
            </a:p>
            <a:p>
              <a:pPr>
                <a:buNone/>
              </a:pPr>
              <a:endParaRPr lang="en-US" altLang="zh-TW" sz="1200" dirty="0" smtClean="0"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r>
                <a:rPr lang="en-US" altLang="zh-TW" sz="1200" dirty="0" smtClean="0">
                  <a:solidFill>
                    <a:srgbClr val="00B050"/>
                  </a:solidFill>
                  <a:latin typeface="Arial" charset="0"/>
                  <a:ea typeface="微軟正黑體" charset="0"/>
                  <a:cs typeface="Arial" charset="0"/>
                </a:rPr>
                <a:t>Massive particle</a:t>
              </a:r>
              <a:r>
                <a:rPr lang="en-US" altLang="zh-TW" sz="1200" dirty="0" smtClean="0">
                  <a:latin typeface="Arial" charset="0"/>
                  <a:ea typeface="微軟正黑體" charset="0"/>
                  <a:cs typeface="Arial" charset="0"/>
                </a:rPr>
                <a:t>: </a:t>
              </a:r>
              <a:r>
                <a:rPr lang="en-US" altLang="zh-TW" sz="1200" dirty="0" err="1" smtClean="0">
                  <a:latin typeface="Arial" charset="0"/>
                  <a:ea typeface="微軟正黑體" charset="0"/>
                  <a:cs typeface="Arial" charset="0"/>
                </a:rPr>
                <a:t>helicity</a:t>
              </a:r>
              <a:r>
                <a:rPr lang="en-US" altLang="zh-TW" sz="1200" dirty="0" smtClean="0">
                  <a:latin typeface="Arial" charset="0"/>
                  <a:ea typeface="微軟正黑體" charset="0"/>
                  <a:cs typeface="Arial" charset="0"/>
                </a:rPr>
                <a:t> is not 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Lorentz-invariant.</a:t>
              </a:r>
            </a:p>
            <a:p>
              <a:pPr>
                <a:buNone/>
              </a:pPr>
              <a:r>
                <a:rPr lang="en-US" altLang="zh-TW" sz="1200" dirty="0" smtClean="0">
                  <a:solidFill>
                    <a:srgbClr val="00B050"/>
                  </a:solidFill>
                  <a:latin typeface="Arial" charset="0"/>
                  <a:ea typeface="微軟正黑體" charset="0"/>
                  <a:cs typeface="Arial" charset="0"/>
                </a:rPr>
                <a:t>Massless particle: </a:t>
              </a:r>
              <a:r>
                <a:rPr lang="en-US" altLang="zh-TW" sz="1200" dirty="0" err="1" smtClean="0">
                  <a:latin typeface="Arial" charset="0"/>
                  <a:ea typeface="微軟正黑體" charset="0"/>
                  <a:cs typeface="Arial" charset="0"/>
                </a:rPr>
                <a:t>helicity</a:t>
              </a:r>
              <a:r>
                <a:rPr lang="en-US" altLang="zh-TW" sz="1200" dirty="0" smtClean="0">
                  <a:latin typeface="Arial" charset="0"/>
                  <a:ea typeface="微軟正黑體" charset="0"/>
                  <a:cs typeface="Arial" charset="0"/>
                </a:rPr>
                <a:t> 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is Lorentz-invariant. </a:t>
              </a:r>
              <a:endParaRPr lang="en-US" altLang="zh-TW" sz="1200" dirty="0" smtClean="0"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r>
                <a:rPr lang="en-US" altLang="zh-TW" sz="1200" dirty="0" smtClean="0">
                  <a:latin typeface="Arial" charset="0"/>
                  <a:ea typeface="微軟正黑體" charset="0"/>
                  <a:cs typeface="Arial" charset="0"/>
                </a:rPr>
                <a:t>From experiment</a:t>
              </a:r>
              <a:r>
                <a:rPr lang="en-US" altLang="zh-TW" sz="1200" dirty="0">
                  <a:latin typeface="Arial" charset="0"/>
                  <a:ea typeface="微軟正黑體" charset="0"/>
                  <a:cs typeface="Arial" charset="0"/>
                </a:rPr>
                <a:t>, </a:t>
              </a:r>
              <a:endParaRPr lang="en-US" altLang="zh-TW" sz="1200" dirty="0" smtClean="0"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r>
                <a:rPr lang="en-US" altLang="zh-TW" sz="1200" dirty="0" smtClean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photons </a:t>
              </a:r>
              <a:r>
                <a:rPr lang="en-US" altLang="zh-TW" sz="1200" dirty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are right-handed and left-handed;</a:t>
              </a:r>
            </a:p>
            <a:p>
              <a:pPr>
                <a:buNone/>
              </a:pPr>
              <a:r>
                <a:rPr lang="en-US" altLang="zh-TW" sz="1200" dirty="0" smtClean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neutrinos </a:t>
              </a:r>
              <a:r>
                <a:rPr lang="en-US" altLang="zh-TW" sz="1200" dirty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are left-</a:t>
              </a:r>
              <a:r>
                <a:rPr lang="en-US" altLang="zh-TW" sz="1200" dirty="0" smtClean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handed;</a:t>
              </a:r>
              <a:endParaRPr lang="en-US" altLang="zh-TW" sz="1200" dirty="0">
                <a:solidFill>
                  <a:srgbClr val="3366FF"/>
                </a:solidFill>
                <a:latin typeface="Arial" charset="0"/>
                <a:ea typeface="微軟正黑體" charset="0"/>
                <a:cs typeface="Arial" charset="0"/>
              </a:endParaRPr>
            </a:p>
            <a:p>
              <a:pPr>
                <a:buNone/>
              </a:pPr>
              <a:r>
                <a:rPr lang="en-US" altLang="zh-TW" sz="1200" dirty="0" smtClean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antineutrinos </a:t>
              </a:r>
              <a:r>
                <a:rPr lang="en-US" altLang="zh-TW" sz="1200" dirty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are right-handed</a:t>
              </a:r>
              <a:r>
                <a:rPr lang="en-US" altLang="zh-TW" sz="1200" dirty="0" smtClean="0">
                  <a:solidFill>
                    <a:srgbClr val="3366FF"/>
                  </a:solidFill>
                  <a:latin typeface="Arial" charset="0"/>
                  <a:ea typeface="微軟正黑體" charset="0"/>
                  <a:cs typeface="Arial" charset="0"/>
                </a:rPr>
                <a:t>.</a:t>
              </a:r>
              <a:endParaRPr lang="en-US" altLang="zh-TW" sz="1200" dirty="0">
                <a:solidFill>
                  <a:srgbClr val="3366FF"/>
                </a:solidFill>
                <a:latin typeface="Arial" charset="0"/>
                <a:ea typeface="微軟正黑體" charset="0"/>
                <a:cs typeface="Arial" charset="0"/>
              </a:endParaRPr>
            </a:p>
          </p:txBody>
        </p:sp>
        <p:pic>
          <p:nvPicPr>
            <p:cNvPr id="13" name="圖片 5" descr="d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2634" y="3275810"/>
              <a:ext cx="819710" cy="312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091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139828" y="1396253"/>
            <a:ext cx="1798432" cy="18301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Parity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6369125" cy="2804149"/>
          </a:xfrm>
        </p:spPr>
        <p:txBody>
          <a:bodyPr>
            <a:normAutofit fontScale="70000" lnSpcReduction="20000"/>
          </a:bodyPr>
          <a:lstStyle/>
          <a:p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According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to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QFT,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the parity of </a:t>
            </a:r>
            <a:r>
              <a:rPr lang="en-US" altLang="zh-TW" dirty="0">
                <a:solidFill>
                  <a:srgbClr val="00B050"/>
                </a:solidFill>
                <a:latin typeface="Arial" charset="0"/>
                <a:ea typeface="微軟正黑體" charset="0"/>
                <a:cs typeface="Arial" charset="0"/>
              </a:rPr>
              <a:t>fermion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must opposite to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that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of the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corresponding antiparticle,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while the parity of a </a:t>
            </a:r>
            <a:r>
              <a:rPr lang="en-US" altLang="zh-TW" dirty="0" smtClean="0">
                <a:solidFill>
                  <a:srgbClr val="00B050"/>
                </a:solidFill>
                <a:latin typeface="Arial" charset="0"/>
                <a:ea typeface="微軟正黑體" charset="0"/>
                <a:cs typeface="Arial" charset="0"/>
              </a:rPr>
              <a:t>boson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is the same as its antiparticle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.</a:t>
            </a:r>
          </a:p>
          <a:p>
            <a:pPr marL="118872" indent="0">
              <a:buNone/>
            </a:pP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 </a:t>
            </a:r>
            <a:endParaRPr lang="en-US" altLang="zh-TW" dirty="0">
              <a:latin typeface="Arial" charset="0"/>
              <a:ea typeface="微軟正黑體" charset="0"/>
              <a:cs typeface="Arial" charset="0"/>
            </a:endParaRPr>
          </a:p>
          <a:p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We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take the </a:t>
            </a:r>
            <a:r>
              <a:rPr lang="en-US" altLang="zh-TW" dirty="0" smtClean="0">
                <a:solidFill>
                  <a:srgbClr val="00B050"/>
                </a:solidFill>
                <a:latin typeface="Arial" charset="0"/>
                <a:ea typeface="微軟正黑體" charset="0"/>
                <a:cs typeface="Arial" charset="0"/>
              </a:rPr>
              <a:t>quarks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to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have </a:t>
            </a:r>
            <a:r>
              <a:rPr lang="en-US" altLang="zh-TW" dirty="0">
                <a:solidFill>
                  <a:srgbClr val="FF0000"/>
                </a:solidFill>
                <a:latin typeface="Arial" charset="0"/>
                <a:ea typeface="微軟正黑體" charset="0"/>
                <a:cs typeface="Arial" charset="0"/>
              </a:rPr>
              <a:t>positive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intrinsic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parity, 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so </a:t>
            </a:r>
            <a:r>
              <a:rPr lang="en-US" altLang="zh-TW" dirty="0" smtClean="0">
                <a:latin typeface="Arial" charset="0"/>
                <a:ea typeface="微軟正黑體" charset="0"/>
                <a:cs typeface="Arial" charset="0"/>
              </a:rPr>
              <a:t>the </a:t>
            </a:r>
            <a:r>
              <a:rPr lang="en-US" altLang="zh-TW" dirty="0">
                <a:solidFill>
                  <a:srgbClr val="00B050"/>
                </a:solidFill>
                <a:latin typeface="Arial" charset="0"/>
                <a:ea typeface="微軟正黑體" charset="0"/>
                <a:cs typeface="Arial" charset="0"/>
              </a:rPr>
              <a:t>antiquarks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are </a:t>
            </a:r>
            <a:r>
              <a:rPr lang="en-US" altLang="zh-TW" dirty="0">
                <a:solidFill>
                  <a:srgbClr val="FF0000"/>
                </a:solidFill>
                <a:latin typeface="Arial" charset="0"/>
                <a:ea typeface="微軟正黑體" charset="0"/>
                <a:cs typeface="Arial" charset="0"/>
              </a:rPr>
              <a:t>negative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.  </a:t>
            </a:r>
          </a:p>
          <a:p>
            <a:pPr>
              <a:buNone/>
            </a:pP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               </a:t>
            </a:r>
          </a:p>
          <a:p>
            <a:endParaRPr lang="en-US" dirty="0"/>
          </a:p>
        </p:txBody>
      </p:sp>
      <p:pic>
        <p:nvPicPr>
          <p:cNvPr id="4" name="圖片 5" descr="圖片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93" y="4130751"/>
            <a:ext cx="6160996" cy="131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0198" y="3386585"/>
            <a:ext cx="439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  <a:latin typeface="Arial" charset="0"/>
                <a:ea typeface="微軟正黑體" charset="0"/>
                <a:cs typeface="Arial" charset="0"/>
              </a:rPr>
              <a:t>Parity is a multiplicative quantum number</a:t>
            </a:r>
            <a:r>
              <a:rPr lang="en-US" altLang="zh-TW" dirty="0">
                <a:latin typeface="Arial" charset="0"/>
                <a:ea typeface="微軟正黑體" charset="0"/>
                <a:cs typeface="Arial" charset="0"/>
              </a:rPr>
              <a:t>  </a:t>
            </a:r>
          </a:p>
          <a:p>
            <a:endParaRPr lang="en-US" dirty="0"/>
          </a:p>
        </p:txBody>
      </p:sp>
      <p:graphicFrame>
        <p:nvGraphicFramePr>
          <p:cNvPr id="6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834360"/>
              </p:ext>
            </p:extLst>
          </p:nvPr>
        </p:nvGraphicFramePr>
        <p:xfrm>
          <a:off x="7419660" y="1679459"/>
          <a:ext cx="12985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45" name="Equation" r:id="rId4" imgW="965160" imgH="850680" progId="Equation.3">
                  <p:embed/>
                </p:oleObj>
              </mc:Choice>
              <mc:Fallback>
                <p:oleObj name="Equation" r:id="rId4" imgW="965160" imgH="850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660" y="1679459"/>
                        <a:ext cx="1298575" cy="1152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8250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conjugation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55" y="1084845"/>
            <a:ext cx="8673696" cy="124224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Charge conjugation is not a symmetry of the weak interactions</a:t>
            </a:r>
          </a:p>
          <a:p>
            <a:endParaRPr lang="en-US" dirty="0" smtClean="0"/>
          </a:p>
          <a:p>
            <a:pPr lvl="1"/>
            <a:r>
              <a:rPr lang="en-US" dirty="0"/>
              <a:t>W</a:t>
            </a:r>
            <a:r>
              <a:rPr lang="en-US" dirty="0" smtClean="0"/>
              <a:t>hen applied to a neutrino (left-handed), C gives a left-handed antineutrino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119" y="2952009"/>
            <a:ext cx="1662112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306" y="2952009"/>
            <a:ext cx="1604963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梯形 7"/>
          <p:cNvSpPr/>
          <p:nvPr/>
        </p:nvSpPr>
        <p:spPr>
          <a:xfrm rot="16200000">
            <a:off x="2738574" y="3284523"/>
            <a:ext cx="3742478" cy="2143140"/>
          </a:xfrm>
          <a:prstGeom prst="trapezoid">
            <a:avLst/>
          </a:prstGeom>
          <a:noFill/>
          <a:ln w="38100">
            <a:solidFill>
              <a:schemeClr val="tx1"/>
            </a:solidFill>
          </a:ln>
          <a:scene3d>
            <a:camera prst="orthographicFront"/>
            <a:lightRig rig="threePt" dir="t">
              <a:rot lat="0" lon="0" rev="0"/>
            </a:lightRig>
          </a:scene3d>
          <a:sp3d>
            <a:bevelT w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algn="ctr" eaLnBrk="1" hangingPunct="1"/>
            <a:endParaRPr kumimoji="0" lang="zh-TW" altLang="en-US">
              <a:solidFill>
                <a:srgbClr val="FFFFFF"/>
              </a:solidFill>
              <a:latin typeface="Verdana" charset="0"/>
              <a:ea typeface="微軟正黑體" charset="0"/>
              <a:cs typeface="微軟正黑體" charset="0"/>
            </a:endParaRPr>
          </a:p>
        </p:txBody>
      </p:sp>
      <p:sp>
        <p:nvSpPr>
          <p:cNvPr id="7" name="文字方塊 8"/>
          <p:cNvSpPr txBox="1">
            <a:spLocks noChangeArrowheads="1"/>
          </p:cNvSpPr>
          <p:nvPr/>
        </p:nvSpPr>
        <p:spPr bwMode="auto">
          <a:xfrm>
            <a:off x="5109869" y="2798323"/>
            <a:ext cx="417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3600">
                <a:solidFill>
                  <a:srgbClr val="0000FF"/>
                </a:solidFill>
                <a:latin typeface="Arial Unicode MS" charset="0"/>
                <a:cs typeface="Arial Unicode MS" charset="0"/>
              </a:rPr>
              <a:t>C</a:t>
            </a:r>
            <a:endParaRPr kumimoji="0" lang="zh-TW" altLang="en-US" sz="3600">
              <a:solidFill>
                <a:srgbClr val="0000FF"/>
              </a:solidFill>
              <a:latin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604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139828" y="1396253"/>
            <a:ext cx="1798432" cy="24217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Charge conjugation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6692527" cy="545830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Photon is the quantum of the electromagnetic field, which changes sign under charge conjugation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System consisting of a </a:t>
            </a:r>
            <a:r>
              <a:rPr lang="en-US" dirty="0" err="1" smtClean="0"/>
              <a:t>spoin</a:t>
            </a:r>
            <a:r>
              <a:rPr lang="en-US" dirty="0" smtClean="0"/>
              <a:t> -1/2 particle and its antiparticle in a configuration with orbital </a:t>
            </a:r>
            <a:r>
              <a:rPr lang="en-US" dirty="0" smtClean="0">
                <a:solidFill>
                  <a:srgbClr val="FF0000"/>
                </a:solidFill>
              </a:rPr>
              <a:t>angular momentum l </a:t>
            </a:r>
            <a:r>
              <a:rPr lang="en-US" dirty="0" smtClean="0"/>
              <a:t>and total </a:t>
            </a:r>
            <a:r>
              <a:rPr lang="en-US" dirty="0" smtClean="0">
                <a:solidFill>
                  <a:srgbClr val="FF0000"/>
                </a:solidFill>
              </a:rPr>
              <a:t>spin s</a:t>
            </a:r>
            <a:r>
              <a:rPr lang="en-US" dirty="0" smtClean="0"/>
              <a:t>, constitutes and </a:t>
            </a:r>
            <a:r>
              <a:rPr lang="en-US" dirty="0" err="1" smtClean="0"/>
              <a:t>eigenstate</a:t>
            </a:r>
            <a:r>
              <a:rPr lang="en-US" dirty="0" smtClean="0"/>
              <a:t> of C with eigenvalue (-1)</a:t>
            </a:r>
            <a:r>
              <a:rPr lang="en-US" baseline="30000" dirty="0" err="1" smtClean="0"/>
              <a:t>l+s</a:t>
            </a:r>
            <a:endParaRPr lang="en-US" baseline="30000" dirty="0" smtClean="0"/>
          </a:p>
          <a:p>
            <a:endParaRPr lang="en-US" dirty="0"/>
          </a:p>
          <a:p>
            <a:pPr lvl="1"/>
            <a:r>
              <a:rPr lang="en-US" dirty="0" smtClean="0">
                <a:solidFill>
                  <a:srgbClr val="3366FF"/>
                </a:solidFill>
              </a:rPr>
              <a:t>Vector meson (l=0, s=1): C= -1                    </a:t>
            </a:r>
          </a:p>
          <a:p>
            <a:pPr lvl="2"/>
            <a:r>
              <a:rPr lang="en-US" dirty="0" smtClean="0">
                <a:solidFill>
                  <a:srgbClr val="3366FF"/>
                </a:solidFill>
              </a:rPr>
              <a:t>Ex: ϕ, </a:t>
            </a:r>
            <a:r>
              <a:rPr lang="en-US" dirty="0" err="1" smtClean="0">
                <a:solidFill>
                  <a:srgbClr val="3366FF"/>
                </a:solidFill>
              </a:rPr>
              <a:t>ω</a:t>
            </a:r>
            <a:r>
              <a:rPr lang="en-US" dirty="0" smtClean="0">
                <a:solidFill>
                  <a:srgbClr val="3366FF"/>
                </a:solidFill>
              </a:rPr>
              <a:t>, ρ</a:t>
            </a:r>
            <a:r>
              <a:rPr lang="en-US" baseline="30000" dirty="0" smtClean="0">
                <a:solidFill>
                  <a:srgbClr val="3366FF"/>
                </a:solidFill>
              </a:rPr>
              <a:t>0</a:t>
            </a:r>
          </a:p>
          <a:p>
            <a:pPr lvl="1"/>
            <a:r>
              <a:rPr lang="en-US" dirty="0" err="1" smtClean="0">
                <a:solidFill>
                  <a:srgbClr val="3366FF"/>
                </a:solidFill>
              </a:rPr>
              <a:t>Pseudoscalar</a:t>
            </a:r>
            <a:r>
              <a:rPr lang="en-US" dirty="0" smtClean="0">
                <a:solidFill>
                  <a:srgbClr val="3366FF"/>
                </a:solidFill>
              </a:rPr>
              <a:t> meson (l=0, s=0): C=+1     </a:t>
            </a:r>
          </a:p>
          <a:p>
            <a:pPr lvl="2"/>
            <a:r>
              <a:rPr lang="en-US" dirty="0" smtClean="0">
                <a:solidFill>
                  <a:srgbClr val="3366FF"/>
                </a:solidFill>
              </a:rPr>
              <a:t>Ex: π, η, η’</a:t>
            </a:r>
            <a:endParaRPr lang="en-US" dirty="0">
              <a:solidFill>
                <a:srgbClr val="3366FF"/>
              </a:solidFill>
            </a:endParaRPr>
          </a:p>
        </p:txBody>
      </p:sp>
      <p:graphicFrame>
        <p:nvGraphicFramePr>
          <p:cNvPr id="7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856702"/>
              </p:ext>
            </p:extLst>
          </p:nvPr>
        </p:nvGraphicFramePr>
        <p:xfrm>
          <a:off x="7409855" y="1621037"/>
          <a:ext cx="1263650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2" name="Equation" r:id="rId3" imgW="939800" imgH="1485900" progId="Equation.3">
                  <p:embed/>
                </p:oleObj>
              </mc:Choice>
              <mc:Fallback>
                <p:oleObj name="Equation" r:id="rId3" imgW="939800" imgH="148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9855" y="1621037"/>
                        <a:ext cx="1263650" cy="201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825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 symmetry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75315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CP symmetry: conserved in weak interactions (at least until 1964)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1" y="2860215"/>
            <a:ext cx="1660525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2931652"/>
            <a:ext cx="15716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6" y="2860215"/>
            <a:ext cx="1604962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群組 16"/>
          <p:cNvGrpSpPr>
            <a:grpSpLocks/>
          </p:cNvGrpSpPr>
          <p:nvPr/>
        </p:nvGrpSpPr>
        <p:grpSpPr bwMode="auto">
          <a:xfrm>
            <a:off x="3500438" y="2217277"/>
            <a:ext cx="2143125" cy="4071938"/>
            <a:chOff x="4429124" y="1285860"/>
            <a:chExt cx="2143140" cy="4071966"/>
          </a:xfrm>
        </p:grpSpPr>
        <p:sp>
          <p:nvSpPr>
            <p:cNvPr id="8" name="文字方塊 7"/>
            <p:cNvSpPr txBox="1">
              <a:spLocks noChangeArrowheads="1"/>
            </p:cNvSpPr>
            <p:nvPr/>
          </p:nvSpPr>
          <p:spPr bwMode="auto">
            <a:xfrm>
              <a:off x="6000760" y="1500174"/>
              <a:ext cx="50006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eaLnBrk="1" hangingPunct="1"/>
              <a:r>
                <a:rPr kumimoji="0" lang="en-US" altLang="zh-TW" sz="3600">
                  <a:solidFill>
                    <a:srgbClr val="0000FF"/>
                  </a:solidFill>
                  <a:latin typeface="Arial Unicode MS" charset="0"/>
                  <a:cs typeface="Arial Unicode MS" charset="0"/>
                </a:rPr>
                <a:t>P</a:t>
              </a:r>
              <a:endParaRPr kumimoji="0" lang="zh-TW" altLang="en-US" sz="3600">
                <a:solidFill>
                  <a:srgbClr val="0000FF"/>
                </a:solidFill>
                <a:latin typeface="Arial Unicode MS" charset="0"/>
                <a:cs typeface="Arial Unicode MS" charset="0"/>
              </a:endParaRPr>
            </a:p>
          </p:txBody>
        </p:sp>
        <p:sp>
          <p:nvSpPr>
            <p:cNvPr id="9" name="梯形 5"/>
            <p:cNvSpPr/>
            <p:nvPr/>
          </p:nvSpPr>
          <p:spPr>
            <a:xfrm rot="16200000">
              <a:off x="3464711" y="2250273"/>
              <a:ext cx="4071966" cy="2143140"/>
            </a:xfrm>
            <a:prstGeom prst="trapezoid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>
                <a:rot lat="0" lon="0" rev="0"/>
              </a:lightRig>
            </a:scene3d>
            <a:sp3d>
              <a:bevelT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eaLnBrk="1" hangingPunct="1"/>
              <a:endParaRPr kumimoji="0" lang="zh-TW" altLang="en-US">
                <a:solidFill>
                  <a:srgbClr val="FFFFFF"/>
                </a:solidFill>
                <a:latin typeface="Verdana" charset="0"/>
                <a:ea typeface="微軟正黑體" charset="0"/>
                <a:cs typeface="微軟正黑體" charset="0"/>
              </a:endParaRPr>
            </a:p>
          </p:txBody>
        </p:sp>
      </p:grpSp>
      <p:grpSp>
        <p:nvGrpSpPr>
          <p:cNvPr id="10" name="群組 18"/>
          <p:cNvGrpSpPr>
            <a:grpSpLocks/>
          </p:cNvGrpSpPr>
          <p:nvPr/>
        </p:nvGrpSpPr>
        <p:grpSpPr bwMode="auto">
          <a:xfrm>
            <a:off x="3500438" y="2217277"/>
            <a:ext cx="2143125" cy="4071938"/>
            <a:chOff x="4429124" y="1285860"/>
            <a:chExt cx="2143140" cy="4071966"/>
          </a:xfrm>
        </p:grpSpPr>
        <p:sp>
          <p:nvSpPr>
            <p:cNvPr id="11" name="梯形 15"/>
            <p:cNvSpPr/>
            <p:nvPr/>
          </p:nvSpPr>
          <p:spPr>
            <a:xfrm rot="16200000">
              <a:off x="3464711" y="2250273"/>
              <a:ext cx="4071966" cy="2143140"/>
            </a:xfrm>
            <a:prstGeom prst="trapezoid">
              <a:avLst/>
            </a:prstGeom>
            <a:noFill/>
            <a:ln w="38100">
              <a:solidFill>
                <a:schemeClr val="tx1"/>
              </a:solidFill>
            </a:ln>
            <a:scene3d>
              <a:camera prst="orthographicFront"/>
              <a:lightRig rig="threePt" dir="t">
                <a:rot lat="0" lon="0" rev="0"/>
              </a:lightRig>
            </a:scene3d>
            <a:sp3d>
              <a:bevelT w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algn="ctr" eaLnBrk="1" hangingPunct="1"/>
              <a:endParaRPr kumimoji="0" lang="zh-TW" altLang="en-US">
                <a:solidFill>
                  <a:srgbClr val="FFFFFF"/>
                </a:solidFill>
                <a:latin typeface="Verdana" charset="0"/>
                <a:ea typeface="微軟正黑體" charset="0"/>
                <a:cs typeface="微軟正黑體" charset="0"/>
              </a:endParaRPr>
            </a:p>
          </p:txBody>
        </p:sp>
        <p:sp>
          <p:nvSpPr>
            <p:cNvPr id="12" name="文字方塊 17"/>
            <p:cNvSpPr txBox="1">
              <a:spLocks noChangeArrowheads="1"/>
            </p:cNvSpPr>
            <p:nvPr/>
          </p:nvSpPr>
          <p:spPr bwMode="auto">
            <a:xfrm>
              <a:off x="5643570" y="1500174"/>
              <a:ext cx="41672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新細明體" charset="0"/>
                  <a:cs typeface="新細明體" charset="0"/>
                </a:defRPr>
              </a:lvl9pPr>
            </a:lstStyle>
            <a:p>
              <a:pPr eaLnBrk="1" hangingPunct="1"/>
              <a:r>
                <a:rPr kumimoji="0" lang="en-US" altLang="zh-TW" sz="3600">
                  <a:solidFill>
                    <a:srgbClr val="0000FF"/>
                  </a:solidFill>
                  <a:latin typeface="Arial Unicode MS" charset="0"/>
                  <a:cs typeface="Arial Unicode MS" charset="0"/>
                </a:rPr>
                <a:t>C</a:t>
              </a:r>
              <a:endParaRPr kumimoji="0" lang="zh-TW" altLang="en-US" sz="3600">
                <a:solidFill>
                  <a:srgbClr val="0000FF"/>
                </a:solidFill>
                <a:latin typeface="Arial Unicode MS" charset="0"/>
                <a:cs typeface="Arial Unicode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87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CP conservation in </a:t>
            </a:r>
            <a:r>
              <a:rPr lang="en-US" dirty="0" err="1" smtClean="0"/>
              <a:t>pions</a:t>
            </a:r>
            <a:endParaRPr lang="en-US" dirty="0"/>
          </a:p>
        </p:txBody>
      </p:sp>
      <p:grpSp>
        <p:nvGrpSpPr>
          <p:cNvPr id="4" name="Group 168"/>
          <p:cNvGrpSpPr>
            <a:grpSpLocks/>
          </p:cNvGrpSpPr>
          <p:nvPr/>
        </p:nvGrpSpPr>
        <p:grpSpPr bwMode="auto">
          <a:xfrm>
            <a:off x="685800" y="1905714"/>
            <a:ext cx="7848600" cy="3048000"/>
            <a:chOff x="288" y="1680"/>
            <a:chExt cx="4944" cy="1920"/>
          </a:xfrm>
        </p:grpSpPr>
        <p:sp>
          <p:nvSpPr>
            <p:cNvPr id="5" name="Rectangle 162"/>
            <p:cNvSpPr>
              <a:spLocks noChangeArrowheads="1"/>
            </p:cNvSpPr>
            <p:nvPr/>
          </p:nvSpPr>
          <p:spPr bwMode="auto">
            <a:xfrm>
              <a:off x="288" y="1680"/>
              <a:ext cx="4944" cy="19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6" name="Group 76"/>
            <p:cNvGrpSpPr>
              <a:grpSpLocks/>
            </p:cNvGrpSpPr>
            <p:nvPr/>
          </p:nvGrpSpPr>
          <p:grpSpPr bwMode="auto">
            <a:xfrm>
              <a:off x="3888" y="1802"/>
              <a:ext cx="345" cy="345"/>
              <a:chOff x="1056" y="1056"/>
              <a:chExt cx="345" cy="345"/>
            </a:xfrm>
          </p:grpSpPr>
          <p:sp>
            <p:nvSpPr>
              <p:cNvPr id="63" name="Oval 77"/>
              <p:cNvSpPr>
                <a:spLocks noChangeAspect="1" noChangeArrowheads="1"/>
              </p:cNvSpPr>
              <p:nvPr/>
            </p:nvSpPr>
            <p:spPr bwMode="auto">
              <a:xfrm>
                <a:off x="1056" y="1056"/>
                <a:ext cx="345" cy="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4" name="Text Box 78"/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27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Symbol" charset="0"/>
                    <a:cs typeface="+mn-cs"/>
                  </a:rPr>
                  <a:t>p</a:t>
                </a:r>
                <a:r>
                  <a:rPr lang="en-US" baseline="30000">
                    <a:cs typeface="+mn-cs"/>
                  </a:rPr>
                  <a:t>+</a:t>
                </a:r>
              </a:p>
            </p:txBody>
          </p:sp>
        </p:grpSp>
        <p:sp>
          <p:nvSpPr>
            <p:cNvPr id="7" name="Line 79"/>
            <p:cNvSpPr>
              <a:spLocks noChangeShapeType="1"/>
            </p:cNvSpPr>
            <p:nvPr/>
          </p:nvSpPr>
          <p:spPr bwMode="auto">
            <a:xfrm flipH="1">
              <a:off x="3168" y="199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8" name="Text Box 80"/>
            <p:cNvSpPr txBox="1">
              <a:spLocks noChangeArrowheads="1"/>
            </p:cNvSpPr>
            <p:nvPr/>
          </p:nvSpPr>
          <p:spPr bwMode="auto">
            <a:xfrm>
              <a:off x="3350" y="1728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</a:p>
          </p:txBody>
        </p:sp>
        <p:sp>
          <p:nvSpPr>
            <p:cNvPr id="9" name="AutoShape 81"/>
            <p:cNvSpPr>
              <a:spLocks noChangeArrowheads="1"/>
            </p:cNvSpPr>
            <p:nvPr/>
          </p:nvSpPr>
          <p:spPr bwMode="auto">
            <a:xfrm>
              <a:off x="3360" y="1994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0" name="Text Box 82"/>
            <p:cNvSpPr txBox="1">
              <a:spLocks noChangeArrowheads="1"/>
            </p:cNvSpPr>
            <p:nvPr/>
          </p:nvSpPr>
          <p:spPr bwMode="auto">
            <a:xfrm>
              <a:off x="3360" y="2138"/>
              <a:ext cx="4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1800">
                  <a:solidFill>
                    <a:srgbClr val="0099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11" name="Line 83"/>
            <p:cNvSpPr>
              <a:spLocks noChangeShapeType="1"/>
            </p:cNvSpPr>
            <p:nvPr/>
          </p:nvSpPr>
          <p:spPr bwMode="auto">
            <a:xfrm rot="10800000" flipH="1">
              <a:off x="4242" y="199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2" name="Text Box 84"/>
            <p:cNvSpPr txBox="1">
              <a:spLocks noChangeArrowheads="1"/>
            </p:cNvSpPr>
            <p:nvPr/>
          </p:nvSpPr>
          <p:spPr bwMode="auto">
            <a:xfrm>
              <a:off x="4502" y="1680"/>
              <a:ext cx="32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>
                  <a:solidFill>
                    <a:schemeClr val="accent2"/>
                  </a:solidFill>
                  <a:latin typeface="Symbol" charset="0"/>
                  <a:cs typeface="+mn-cs"/>
                </a:rPr>
                <a:t>+ </a:t>
              </a:r>
            </a:p>
            <a:p>
              <a:pPr>
                <a:defRPr/>
              </a:pPr>
              <a:endParaRPr lang="en-US">
                <a:solidFill>
                  <a:schemeClr val="accent2"/>
                </a:solidFill>
                <a:latin typeface="Symbol" charset="0"/>
                <a:cs typeface="+mn-cs"/>
              </a:endParaRPr>
            </a:p>
          </p:txBody>
        </p:sp>
        <p:sp>
          <p:nvSpPr>
            <p:cNvPr id="13" name="AutoShape 85"/>
            <p:cNvSpPr>
              <a:spLocks noChangeArrowheads="1"/>
            </p:cNvSpPr>
            <p:nvPr/>
          </p:nvSpPr>
          <p:spPr bwMode="auto">
            <a:xfrm rot="10800000">
              <a:off x="4416" y="1994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Text Box 86"/>
            <p:cNvSpPr txBox="1">
              <a:spLocks noChangeArrowheads="1"/>
            </p:cNvSpPr>
            <p:nvPr/>
          </p:nvSpPr>
          <p:spPr bwMode="auto">
            <a:xfrm>
              <a:off x="4368" y="2138"/>
              <a:ext cx="4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>
                  <a:solidFill>
                    <a:srgbClr val="FF0000"/>
                  </a:solidFill>
                  <a:cs typeface="+mn-cs"/>
                </a:rPr>
                <a:t> spin</a:t>
              </a:r>
            </a:p>
          </p:txBody>
        </p:sp>
        <p:grpSp>
          <p:nvGrpSpPr>
            <p:cNvPr id="15" name="Group 91"/>
            <p:cNvGrpSpPr>
              <a:grpSpLocks/>
            </p:cNvGrpSpPr>
            <p:nvPr/>
          </p:nvGrpSpPr>
          <p:grpSpPr bwMode="auto">
            <a:xfrm>
              <a:off x="1152" y="1802"/>
              <a:ext cx="345" cy="345"/>
              <a:chOff x="1056" y="1056"/>
              <a:chExt cx="345" cy="345"/>
            </a:xfrm>
          </p:grpSpPr>
          <p:sp>
            <p:nvSpPr>
              <p:cNvPr id="61" name="Oval 92"/>
              <p:cNvSpPr>
                <a:spLocks noChangeAspect="1" noChangeArrowheads="1"/>
              </p:cNvSpPr>
              <p:nvPr/>
            </p:nvSpPr>
            <p:spPr bwMode="auto">
              <a:xfrm>
                <a:off x="1056" y="1056"/>
                <a:ext cx="345" cy="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2" name="Text Box 93"/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277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Symbol" charset="0"/>
                    <a:cs typeface="+mn-cs"/>
                  </a:rPr>
                  <a:t>p</a:t>
                </a:r>
                <a:r>
                  <a:rPr lang="en-US" baseline="30000">
                    <a:cs typeface="+mn-cs"/>
                  </a:rPr>
                  <a:t>+</a:t>
                </a:r>
              </a:p>
            </p:txBody>
          </p:sp>
        </p:grp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 flipH="1">
              <a:off x="432" y="199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7" name="Text Box 95"/>
            <p:cNvSpPr txBox="1">
              <a:spLocks noChangeArrowheads="1"/>
            </p:cNvSpPr>
            <p:nvPr/>
          </p:nvSpPr>
          <p:spPr bwMode="auto">
            <a:xfrm>
              <a:off x="614" y="1728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</a:p>
          </p:txBody>
        </p:sp>
        <p:sp>
          <p:nvSpPr>
            <p:cNvPr id="18" name="AutoShape 96"/>
            <p:cNvSpPr>
              <a:spLocks noChangeArrowheads="1"/>
            </p:cNvSpPr>
            <p:nvPr/>
          </p:nvSpPr>
          <p:spPr bwMode="auto">
            <a:xfrm rot="10800000">
              <a:off x="624" y="1994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9" name="Text Box 97"/>
            <p:cNvSpPr txBox="1">
              <a:spLocks noChangeArrowheads="1"/>
            </p:cNvSpPr>
            <p:nvPr/>
          </p:nvSpPr>
          <p:spPr bwMode="auto">
            <a:xfrm>
              <a:off x="624" y="2138"/>
              <a:ext cx="4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1800">
                  <a:solidFill>
                    <a:srgbClr val="0099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20" name="Line 98"/>
            <p:cNvSpPr>
              <a:spLocks noChangeShapeType="1"/>
            </p:cNvSpPr>
            <p:nvPr/>
          </p:nvSpPr>
          <p:spPr bwMode="auto">
            <a:xfrm rot="10800000" flipH="1">
              <a:off x="1506" y="199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1" name="Text Box 99"/>
            <p:cNvSpPr txBox="1">
              <a:spLocks noChangeArrowheads="1"/>
            </p:cNvSpPr>
            <p:nvPr/>
          </p:nvSpPr>
          <p:spPr bwMode="auto">
            <a:xfrm>
              <a:off x="1766" y="1680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>
                  <a:solidFill>
                    <a:schemeClr val="accent2"/>
                  </a:solidFill>
                  <a:latin typeface="Symbol" charset="0"/>
                  <a:cs typeface="+mn-cs"/>
                </a:rPr>
                <a:t>+ </a:t>
              </a:r>
            </a:p>
          </p:txBody>
        </p:sp>
        <p:sp>
          <p:nvSpPr>
            <p:cNvPr id="22" name="AutoShape 100"/>
            <p:cNvSpPr>
              <a:spLocks noChangeArrowheads="1"/>
            </p:cNvSpPr>
            <p:nvPr/>
          </p:nvSpPr>
          <p:spPr bwMode="auto">
            <a:xfrm>
              <a:off x="1680" y="1994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3" name="Text Box 101"/>
            <p:cNvSpPr txBox="1">
              <a:spLocks noChangeArrowheads="1"/>
            </p:cNvSpPr>
            <p:nvPr/>
          </p:nvSpPr>
          <p:spPr bwMode="auto">
            <a:xfrm>
              <a:off x="1632" y="2138"/>
              <a:ext cx="4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>
                  <a:solidFill>
                    <a:srgbClr val="FF0000"/>
                  </a:solidFill>
                  <a:cs typeface="+mn-cs"/>
                </a:rPr>
                <a:t> spin</a:t>
              </a: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1152" y="2864"/>
              <a:ext cx="345" cy="360"/>
              <a:chOff x="1056" y="1056"/>
              <a:chExt cx="345" cy="345"/>
            </a:xfrm>
          </p:grpSpPr>
          <p:sp>
            <p:nvSpPr>
              <p:cNvPr id="59" name="Oval 108"/>
              <p:cNvSpPr>
                <a:spLocks noChangeAspect="1" noChangeArrowheads="1"/>
              </p:cNvSpPr>
              <p:nvPr/>
            </p:nvSpPr>
            <p:spPr bwMode="auto">
              <a:xfrm>
                <a:off x="1056" y="1056"/>
                <a:ext cx="345" cy="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60" name="Text Box 109"/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268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Symbol" charset="0"/>
                    <a:cs typeface="+mn-cs"/>
                  </a:rPr>
                  <a:t>p</a:t>
                </a:r>
                <a:r>
                  <a:rPr lang="en-US" baseline="30000">
                    <a:cs typeface="Times New Roman" charset="0"/>
                  </a:rPr>
                  <a:t>–</a:t>
                </a:r>
                <a:endParaRPr lang="en-US" baseline="30000">
                  <a:cs typeface="+mn-cs"/>
                </a:endParaRPr>
              </a:p>
            </p:txBody>
          </p:sp>
        </p:grpSp>
        <p:sp>
          <p:nvSpPr>
            <p:cNvPr id="25" name="Line 110"/>
            <p:cNvSpPr>
              <a:spLocks noChangeShapeType="1"/>
            </p:cNvSpPr>
            <p:nvPr/>
          </p:nvSpPr>
          <p:spPr bwMode="auto">
            <a:xfrm flipH="1">
              <a:off x="432" y="306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6" name="Text Box 111"/>
            <p:cNvSpPr txBox="1">
              <a:spLocks noChangeArrowheads="1"/>
            </p:cNvSpPr>
            <p:nvPr/>
          </p:nvSpPr>
          <p:spPr bwMode="auto">
            <a:xfrm>
              <a:off x="614" y="2786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</a:p>
          </p:txBody>
        </p:sp>
        <p:sp>
          <p:nvSpPr>
            <p:cNvPr id="27" name="AutoShape 112"/>
            <p:cNvSpPr>
              <a:spLocks noChangeArrowheads="1"/>
            </p:cNvSpPr>
            <p:nvPr/>
          </p:nvSpPr>
          <p:spPr bwMode="auto">
            <a:xfrm rot="10800000">
              <a:off x="624" y="3064"/>
              <a:ext cx="384" cy="201"/>
            </a:xfrm>
            <a:prstGeom prst="leftArrow">
              <a:avLst>
                <a:gd name="adj1" fmla="val 50000"/>
                <a:gd name="adj2" fmla="val 47761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28" name="Text Box 113"/>
            <p:cNvSpPr txBox="1">
              <a:spLocks noChangeArrowheads="1"/>
            </p:cNvSpPr>
            <p:nvPr/>
          </p:nvSpPr>
          <p:spPr bwMode="auto">
            <a:xfrm>
              <a:off x="624" y="3215"/>
              <a:ext cx="4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1800">
                  <a:solidFill>
                    <a:srgbClr val="0099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29" name="Line 114"/>
            <p:cNvSpPr>
              <a:spLocks noChangeShapeType="1"/>
            </p:cNvSpPr>
            <p:nvPr/>
          </p:nvSpPr>
          <p:spPr bwMode="auto">
            <a:xfrm rot="10800000" flipH="1">
              <a:off x="1506" y="3064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0" name="Text Box 115"/>
            <p:cNvSpPr txBox="1">
              <a:spLocks noChangeArrowheads="1"/>
            </p:cNvSpPr>
            <p:nvPr/>
          </p:nvSpPr>
          <p:spPr bwMode="auto">
            <a:xfrm>
              <a:off x="1766" y="2736"/>
              <a:ext cx="32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>
                  <a:solidFill>
                    <a:schemeClr val="accent2"/>
                  </a:solidFill>
                  <a:cs typeface="Times New Roman" charset="0"/>
                </a:rPr>
                <a:t>–</a:t>
              </a:r>
              <a:r>
                <a:rPr lang="en-US" baseline="30000">
                  <a:solidFill>
                    <a:schemeClr val="accent2"/>
                  </a:solidFill>
                  <a:latin typeface="Symbol" charset="0"/>
                  <a:cs typeface="+mn-cs"/>
                </a:rPr>
                <a:t> </a:t>
              </a:r>
            </a:p>
          </p:txBody>
        </p:sp>
        <p:sp>
          <p:nvSpPr>
            <p:cNvPr id="31" name="AutoShape 116"/>
            <p:cNvSpPr>
              <a:spLocks noChangeArrowheads="1"/>
            </p:cNvSpPr>
            <p:nvPr/>
          </p:nvSpPr>
          <p:spPr bwMode="auto">
            <a:xfrm>
              <a:off x="1680" y="3064"/>
              <a:ext cx="384" cy="201"/>
            </a:xfrm>
            <a:prstGeom prst="leftArrow">
              <a:avLst>
                <a:gd name="adj1" fmla="val 50000"/>
                <a:gd name="adj2" fmla="val 47761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2" name="Text Box 117"/>
            <p:cNvSpPr txBox="1">
              <a:spLocks noChangeArrowheads="1"/>
            </p:cNvSpPr>
            <p:nvPr/>
          </p:nvSpPr>
          <p:spPr bwMode="auto">
            <a:xfrm>
              <a:off x="1632" y="3215"/>
              <a:ext cx="4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>
                  <a:solidFill>
                    <a:srgbClr val="FF00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33" name="Line 119"/>
            <p:cNvSpPr>
              <a:spLocks noChangeShapeType="1"/>
            </p:cNvSpPr>
            <p:nvPr/>
          </p:nvSpPr>
          <p:spPr bwMode="auto">
            <a:xfrm>
              <a:off x="659" y="2859"/>
              <a:ext cx="115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4" name="Line 120"/>
            <p:cNvSpPr>
              <a:spLocks noChangeShapeType="1"/>
            </p:cNvSpPr>
            <p:nvPr/>
          </p:nvSpPr>
          <p:spPr bwMode="auto">
            <a:xfrm>
              <a:off x="672" y="3293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grpSp>
          <p:nvGrpSpPr>
            <p:cNvPr id="35" name="Group 123"/>
            <p:cNvGrpSpPr>
              <a:grpSpLocks/>
            </p:cNvGrpSpPr>
            <p:nvPr/>
          </p:nvGrpSpPr>
          <p:grpSpPr bwMode="auto">
            <a:xfrm>
              <a:off x="3936" y="2856"/>
              <a:ext cx="345" cy="345"/>
              <a:chOff x="1056" y="1056"/>
              <a:chExt cx="345" cy="345"/>
            </a:xfrm>
          </p:grpSpPr>
          <p:sp>
            <p:nvSpPr>
              <p:cNvPr id="57" name="Oval 124"/>
              <p:cNvSpPr>
                <a:spLocks noChangeAspect="1" noChangeArrowheads="1"/>
              </p:cNvSpPr>
              <p:nvPr/>
            </p:nvSpPr>
            <p:spPr bwMode="auto">
              <a:xfrm>
                <a:off x="1056" y="1056"/>
                <a:ext cx="345" cy="345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58" name="Text Box 125"/>
              <p:cNvSpPr txBox="1">
                <a:spLocks noChangeArrowheads="1"/>
              </p:cNvSpPr>
              <p:nvPr/>
            </p:nvSpPr>
            <p:spPr bwMode="auto">
              <a:xfrm>
                <a:off x="1104" y="1104"/>
                <a:ext cx="268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000">
                    <a:latin typeface="Symbol" charset="0"/>
                    <a:cs typeface="+mn-cs"/>
                  </a:rPr>
                  <a:t>p</a:t>
                </a:r>
                <a:r>
                  <a:rPr lang="en-US" baseline="30000">
                    <a:cs typeface="Times New Roman" charset="0"/>
                  </a:rPr>
                  <a:t>–</a:t>
                </a:r>
                <a:endParaRPr lang="en-US" baseline="30000">
                  <a:cs typeface="+mn-cs"/>
                </a:endParaRPr>
              </a:p>
            </p:txBody>
          </p:sp>
        </p:grpSp>
        <p:sp>
          <p:nvSpPr>
            <p:cNvPr id="36" name="Line 126"/>
            <p:cNvSpPr>
              <a:spLocks noChangeShapeType="1"/>
            </p:cNvSpPr>
            <p:nvPr/>
          </p:nvSpPr>
          <p:spPr bwMode="auto">
            <a:xfrm flipH="1">
              <a:off x="3216" y="3048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7" name="Text Box 127"/>
            <p:cNvSpPr txBox="1">
              <a:spLocks noChangeArrowheads="1"/>
            </p:cNvSpPr>
            <p:nvPr/>
          </p:nvSpPr>
          <p:spPr bwMode="auto">
            <a:xfrm>
              <a:off x="3398" y="2782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n</a:t>
              </a:r>
            </a:p>
          </p:txBody>
        </p:sp>
        <p:sp>
          <p:nvSpPr>
            <p:cNvPr id="38" name="AutoShape 128"/>
            <p:cNvSpPr>
              <a:spLocks noChangeArrowheads="1"/>
            </p:cNvSpPr>
            <p:nvPr/>
          </p:nvSpPr>
          <p:spPr bwMode="auto">
            <a:xfrm>
              <a:off x="3408" y="3048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39" name="Text Box 129"/>
            <p:cNvSpPr txBox="1">
              <a:spLocks noChangeArrowheads="1"/>
            </p:cNvSpPr>
            <p:nvPr/>
          </p:nvSpPr>
          <p:spPr bwMode="auto">
            <a:xfrm>
              <a:off x="3408" y="3192"/>
              <a:ext cx="48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009900"/>
                  </a:solidFill>
                  <a:latin typeface="Symbol" charset="0"/>
                  <a:cs typeface="+mn-cs"/>
                </a:rPr>
                <a:t>n</a:t>
              </a:r>
              <a:r>
                <a:rPr lang="en-US" sz="1800">
                  <a:solidFill>
                    <a:srgbClr val="0099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40" name="Line 130"/>
            <p:cNvSpPr>
              <a:spLocks noChangeShapeType="1"/>
            </p:cNvSpPr>
            <p:nvPr/>
          </p:nvSpPr>
          <p:spPr bwMode="auto">
            <a:xfrm rot="10800000" flipH="1">
              <a:off x="4290" y="3048"/>
              <a:ext cx="72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1" name="Text Box 131"/>
            <p:cNvSpPr txBox="1">
              <a:spLocks noChangeArrowheads="1"/>
            </p:cNvSpPr>
            <p:nvPr/>
          </p:nvSpPr>
          <p:spPr bwMode="auto">
            <a:xfrm>
              <a:off x="4550" y="2734"/>
              <a:ext cx="3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accent2"/>
                  </a:solidFill>
                  <a:latin typeface="Symbol" charset="0"/>
                  <a:cs typeface="+mn-cs"/>
                </a:rPr>
                <a:t>m</a:t>
              </a:r>
              <a:r>
                <a:rPr lang="en-US" baseline="30000">
                  <a:solidFill>
                    <a:schemeClr val="accent2"/>
                  </a:solidFill>
                  <a:cs typeface="Times New Roman" charset="0"/>
                </a:rPr>
                <a:t>–</a:t>
              </a:r>
              <a:r>
                <a:rPr lang="en-US" baseline="30000">
                  <a:solidFill>
                    <a:schemeClr val="accent2"/>
                  </a:solidFill>
                  <a:latin typeface="Symbol" charset="0"/>
                  <a:cs typeface="+mn-cs"/>
                </a:rPr>
                <a:t> </a:t>
              </a:r>
            </a:p>
          </p:txBody>
        </p:sp>
        <p:sp>
          <p:nvSpPr>
            <p:cNvPr id="42" name="AutoShape 132"/>
            <p:cNvSpPr>
              <a:spLocks noChangeArrowheads="1"/>
            </p:cNvSpPr>
            <p:nvPr/>
          </p:nvSpPr>
          <p:spPr bwMode="auto">
            <a:xfrm rot="10800000">
              <a:off x="4464" y="3048"/>
              <a:ext cx="384" cy="192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3" name="Text Box 133"/>
            <p:cNvSpPr txBox="1">
              <a:spLocks noChangeArrowheads="1"/>
            </p:cNvSpPr>
            <p:nvPr/>
          </p:nvSpPr>
          <p:spPr bwMode="auto">
            <a:xfrm>
              <a:off x="4416" y="3192"/>
              <a:ext cx="49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>
                  <a:solidFill>
                    <a:srgbClr val="FF0000"/>
                  </a:solidFill>
                  <a:latin typeface="Symbol" charset="0"/>
                  <a:cs typeface="+mn-cs"/>
                </a:rPr>
                <a:t>m</a:t>
              </a:r>
              <a:r>
                <a:rPr lang="en-US" sz="1800">
                  <a:solidFill>
                    <a:srgbClr val="FF0000"/>
                  </a:solidFill>
                  <a:cs typeface="+mn-cs"/>
                </a:rPr>
                <a:t> spin</a:t>
              </a:r>
            </a:p>
          </p:txBody>
        </p:sp>
        <p:sp>
          <p:nvSpPr>
            <p:cNvPr id="44" name="Line 135"/>
            <p:cNvSpPr>
              <a:spLocks noChangeShapeType="1"/>
            </p:cNvSpPr>
            <p:nvPr/>
          </p:nvSpPr>
          <p:spPr bwMode="auto">
            <a:xfrm>
              <a:off x="3430" y="2851"/>
              <a:ext cx="115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5" name="Line 136"/>
            <p:cNvSpPr>
              <a:spLocks noChangeShapeType="1"/>
            </p:cNvSpPr>
            <p:nvPr/>
          </p:nvSpPr>
          <p:spPr bwMode="auto">
            <a:xfrm>
              <a:off x="3456" y="3267"/>
              <a:ext cx="96" cy="0"/>
            </a:xfrm>
            <a:prstGeom prst="line">
              <a:avLst/>
            </a:prstGeom>
            <a:noFill/>
            <a:ln w="28575">
              <a:solidFill>
                <a:srgbClr val="00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6" name="Line 138"/>
            <p:cNvSpPr>
              <a:spLocks noChangeShapeType="1"/>
            </p:cNvSpPr>
            <p:nvPr/>
          </p:nvSpPr>
          <p:spPr bwMode="auto">
            <a:xfrm>
              <a:off x="288" y="2592"/>
              <a:ext cx="494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7" name="Line 139"/>
            <p:cNvSpPr>
              <a:spLocks noChangeShapeType="1"/>
            </p:cNvSpPr>
            <p:nvPr/>
          </p:nvSpPr>
          <p:spPr bwMode="auto">
            <a:xfrm>
              <a:off x="2736" y="1680"/>
              <a:ext cx="0" cy="19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48" name="Rectangle 140"/>
            <p:cNvSpPr>
              <a:spLocks noChangeArrowheads="1"/>
            </p:cNvSpPr>
            <p:nvPr/>
          </p:nvSpPr>
          <p:spPr bwMode="auto">
            <a:xfrm>
              <a:off x="2562" y="1824"/>
              <a:ext cx="336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>
                  <a:solidFill>
                    <a:srgbClr val="D60093"/>
                  </a:solidFill>
                  <a:cs typeface="+mn-cs"/>
                </a:rPr>
                <a:t>P </a:t>
              </a:r>
            </a:p>
          </p:txBody>
        </p:sp>
        <p:sp>
          <p:nvSpPr>
            <p:cNvPr id="49" name="Rectangle 141"/>
            <p:cNvSpPr>
              <a:spLocks noChangeArrowheads="1"/>
            </p:cNvSpPr>
            <p:nvPr/>
          </p:nvSpPr>
          <p:spPr bwMode="auto">
            <a:xfrm>
              <a:off x="2562" y="2400"/>
              <a:ext cx="336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>
                  <a:solidFill>
                    <a:srgbClr val="D60093"/>
                  </a:solidFill>
                  <a:cs typeface="+mn-cs"/>
                </a:rPr>
                <a:t>CP </a:t>
              </a:r>
            </a:p>
          </p:txBody>
        </p:sp>
        <p:sp>
          <p:nvSpPr>
            <p:cNvPr id="50" name="Rectangle 142"/>
            <p:cNvSpPr>
              <a:spLocks noChangeArrowheads="1"/>
            </p:cNvSpPr>
            <p:nvPr/>
          </p:nvSpPr>
          <p:spPr bwMode="auto">
            <a:xfrm>
              <a:off x="2562" y="2907"/>
              <a:ext cx="336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>
                  <a:solidFill>
                    <a:srgbClr val="D60093"/>
                  </a:solidFill>
                  <a:cs typeface="+mn-cs"/>
                </a:rPr>
                <a:t>P </a:t>
              </a:r>
            </a:p>
          </p:txBody>
        </p:sp>
        <p:sp>
          <p:nvSpPr>
            <p:cNvPr id="51" name="Rectangle 143"/>
            <p:cNvSpPr>
              <a:spLocks noChangeArrowheads="1"/>
            </p:cNvSpPr>
            <p:nvPr/>
          </p:nvSpPr>
          <p:spPr bwMode="auto">
            <a:xfrm>
              <a:off x="1152" y="2400"/>
              <a:ext cx="336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 dirty="0">
                  <a:solidFill>
                    <a:srgbClr val="D60093"/>
                  </a:solidFill>
                  <a:cs typeface="+mn-cs"/>
                </a:rPr>
                <a:t>C </a:t>
              </a:r>
            </a:p>
          </p:txBody>
        </p:sp>
        <p:sp>
          <p:nvSpPr>
            <p:cNvPr id="52" name="Rectangle 144"/>
            <p:cNvSpPr>
              <a:spLocks noChangeArrowheads="1"/>
            </p:cNvSpPr>
            <p:nvPr/>
          </p:nvSpPr>
          <p:spPr bwMode="auto">
            <a:xfrm>
              <a:off x="3888" y="2400"/>
              <a:ext cx="336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i="1">
                  <a:solidFill>
                    <a:srgbClr val="D60093"/>
                  </a:solidFill>
                  <a:cs typeface="+mn-cs"/>
                </a:rPr>
                <a:t>C </a:t>
              </a:r>
            </a:p>
          </p:txBody>
        </p:sp>
        <p:sp>
          <p:nvSpPr>
            <p:cNvPr id="53" name="Text Box 156"/>
            <p:cNvSpPr txBox="1">
              <a:spLocks noChangeArrowheads="1"/>
            </p:cNvSpPr>
            <p:nvPr/>
          </p:nvSpPr>
          <p:spPr bwMode="auto">
            <a:xfrm>
              <a:off x="384" y="2352"/>
              <a:ext cx="4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YES</a:t>
              </a:r>
            </a:p>
          </p:txBody>
        </p:sp>
        <p:sp>
          <p:nvSpPr>
            <p:cNvPr id="54" name="Text Box 157"/>
            <p:cNvSpPr txBox="1">
              <a:spLocks noChangeArrowheads="1"/>
            </p:cNvSpPr>
            <p:nvPr/>
          </p:nvSpPr>
          <p:spPr bwMode="auto">
            <a:xfrm>
              <a:off x="4560" y="2352"/>
              <a:ext cx="3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NO</a:t>
              </a:r>
            </a:p>
          </p:txBody>
        </p:sp>
        <p:sp>
          <p:nvSpPr>
            <p:cNvPr id="55" name="Text Box 158"/>
            <p:cNvSpPr txBox="1">
              <a:spLocks noChangeArrowheads="1"/>
            </p:cNvSpPr>
            <p:nvPr/>
          </p:nvSpPr>
          <p:spPr bwMode="auto">
            <a:xfrm>
              <a:off x="422" y="2553"/>
              <a:ext cx="3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NO</a:t>
              </a:r>
            </a:p>
          </p:txBody>
        </p:sp>
        <p:sp>
          <p:nvSpPr>
            <p:cNvPr id="56" name="Text Box 159"/>
            <p:cNvSpPr txBox="1">
              <a:spLocks noChangeArrowheads="1"/>
            </p:cNvSpPr>
            <p:nvPr/>
          </p:nvSpPr>
          <p:spPr bwMode="auto">
            <a:xfrm>
              <a:off x="4550" y="2553"/>
              <a:ext cx="42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>
                  <a:cs typeface="+mn-cs"/>
                </a:rPr>
                <a:t>YES</a:t>
              </a:r>
            </a:p>
          </p:txBody>
        </p:sp>
      </p:grpSp>
      <p:sp>
        <p:nvSpPr>
          <p:cNvPr id="66" name="Text Box 164"/>
          <p:cNvSpPr txBox="1">
            <a:spLocks noChangeArrowheads="1"/>
          </p:cNvSpPr>
          <p:nvPr/>
        </p:nvSpPr>
        <p:spPr bwMode="auto">
          <a:xfrm>
            <a:off x="362398" y="1061537"/>
            <a:ext cx="8042448" cy="669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buFont typeface="Symbol" charset="0"/>
              <a:buNone/>
              <a:defRPr/>
            </a:pPr>
            <a:r>
              <a:rPr lang="en-US" sz="2000" dirty="0" smtClean="0">
                <a:solidFill>
                  <a:srgbClr val="3366FF"/>
                </a:solidFill>
                <a:latin typeface="Symbol" charset="0"/>
                <a:cs typeface="+mn-cs"/>
                <a:sym typeface="Symbol" charset="0"/>
              </a:rPr>
              <a:t>p</a:t>
            </a:r>
            <a:r>
              <a:rPr lang="en-US" sz="2000" dirty="0" smtClean="0">
                <a:solidFill>
                  <a:srgbClr val="3366FF"/>
                </a:solidFill>
                <a:cs typeface="+mn-cs"/>
                <a:sym typeface="Symbol" charset="0"/>
              </a:rPr>
              <a:t> </a:t>
            </a:r>
            <a:r>
              <a:rPr lang="en-US" sz="2000" dirty="0">
                <a:solidFill>
                  <a:srgbClr val="3366FF"/>
                </a:solidFill>
                <a:cs typeface="+mn-cs"/>
                <a:sym typeface="Symbol" charset="0"/>
              </a:rPr>
              <a:t>– meson decay violates maximally </a:t>
            </a:r>
            <a:r>
              <a:rPr lang="en-US" sz="2000" i="1" dirty="0">
                <a:solidFill>
                  <a:srgbClr val="3366FF"/>
                </a:solidFill>
                <a:cs typeface="+mn-cs"/>
                <a:sym typeface="Symbol" charset="0"/>
              </a:rPr>
              <a:t>C</a:t>
            </a:r>
            <a:r>
              <a:rPr lang="en-US" sz="2000" dirty="0">
                <a:solidFill>
                  <a:srgbClr val="3366FF"/>
                </a:solidFill>
                <a:cs typeface="+mn-cs"/>
                <a:sym typeface="Symbol" charset="0"/>
              </a:rPr>
              <a:t> and </a:t>
            </a:r>
            <a:r>
              <a:rPr lang="en-US" sz="2000" i="1" dirty="0">
                <a:solidFill>
                  <a:srgbClr val="3366FF"/>
                </a:solidFill>
                <a:cs typeface="+mn-cs"/>
                <a:sym typeface="Symbol" charset="0"/>
              </a:rPr>
              <a:t>P</a:t>
            </a:r>
            <a:r>
              <a:rPr lang="en-US" sz="2000" dirty="0">
                <a:solidFill>
                  <a:srgbClr val="3366FF"/>
                </a:solidFill>
                <a:cs typeface="+mn-cs"/>
                <a:sym typeface="Symbol" charset="0"/>
              </a:rPr>
              <a:t> invariance, </a:t>
            </a:r>
          </a:p>
          <a:p>
            <a:pPr>
              <a:lnSpc>
                <a:spcPct val="85000"/>
              </a:lnSpc>
              <a:buFont typeface="Symbol" charset="0"/>
              <a:buNone/>
              <a:defRPr/>
            </a:pPr>
            <a:r>
              <a:rPr lang="en-US" sz="2000" dirty="0">
                <a:solidFill>
                  <a:srgbClr val="3366FF"/>
                </a:solidFill>
                <a:cs typeface="+mn-cs"/>
                <a:sym typeface="Symbol" charset="0"/>
              </a:rPr>
              <a:t>but is invariant under </a:t>
            </a:r>
            <a:r>
              <a:rPr lang="en-US" sz="2000" i="1" dirty="0">
                <a:solidFill>
                  <a:srgbClr val="3366FF"/>
                </a:solidFill>
                <a:cs typeface="+mn-cs"/>
                <a:sym typeface="Symbol" charset="0"/>
              </a:rPr>
              <a:t>CP</a:t>
            </a:r>
            <a:r>
              <a:rPr lang="en-US" sz="2000" dirty="0">
                <a:solidFill>
                  <a:srgbClr val="3366FF"/>
                </a:solidFill>
                <a:cs typeface="+mn-cs"/>
                <a:sym typeface="Symbol" charset="0"/>
              </a:rPr>
              <a:t> </a:t>
            </a:r>
            <a:endParaRPr lang="en-US" sz="2000" dirty="0">
              <a:solidFill>
                <a:srgbClr val="3366FF"/>
              </a:solidFill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456" y="5222138"/>
            <a:ext cx="86770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Pion decay </a:t>
            </a:r>
            <a:r>
              <a:rPr lang="en-US" dirty="0"/>
              <a:t>to electrons suppressed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helicity</a:t>
            </a:r>
            <a:r>
              <a:rPr lang="en-U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suppression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If leptons were massless  they would only exist in left-handed form (as </a:t>
            </a:r>
            <a:r>
              <a:rPr lang="en-US" dirty="0" smtClean="0"/>
              <a:t>neutrinos)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 this case, the pion wouldn’t decay to </a:t>
            </a:r>
            <a:r>
              <a:rPr lang="en-US" dirty="0" smtClean="0"/>
              <a:t>leptons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The relatively smaller mass of the electron makes this decay almost prohibited (suppressed by  a factor of 10</a:t>
            </a:r>
            <a:r>
              <a:rPr lang="en-US" baseline="30000" dirty="0"/>
              <a:t>4</a:t>
            </a:r>
            <a:r>
              <a:rPr lang="en-US" dirty="0"/>
              <a:t>)</a:t>
            </a:r>
          </a:p>
        </p:txBody>
      </p:sp>
      <p:grpSp>
        <p:nvGrpSpPr>
          <p:cNvPr id="67" name="Group 8"/>
          <p:cNvGrpSpPr>
            <a:grpSpLocks/>
          </p:cNvGrpSpPr>
          <p:nvPr/>
        </p:nvGrpSpPr>
        <p:grpSpPr bwMode="auto">
          <a:xfrm>
            <a:off x="5688416" y="5222138"/>
            <a:ext cx="2417359" cy="369888"/>
            <a:chOff x="240" y="672"/>
            <a:chExt cx="2072" cy="233"/>
          </a:xfrm>
        </p:grpSpPr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240" y="672"/>
              <a:ext cx="207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latin typeface="Symbol" charset="0"/>
                </a:rPr>
                <a:t>p</a:t>
              </a:r>
              <a:r>
                <a:rPr lang="en-US" baseline="30000" dirty="0">
                  <a:cs typeface="Times New Roman" charset="0"/>
                </a:rPr>
                <a:t>–</a:t>
              </a:r>
              <a:r>
                <a:rPr lang="en-US" dirty="0"/>
                <a:t> </a:t>
              </a:r>
              <a:r>
                <a:rPr lang="en-US" dirty="0">
                  <a:sym typeface="Symbol" charset="0"/>
                </a:rPr>
                <a:t> </a:t>
              </a:r>
              <a:r>
                <a:rPr lang="en-US" dirty="0"/>
                <a:t> </a:t>
              </a:r>
              <a:r>
                <a:rPr lang="en-US" dirty="0">
                  <a:latin typeface="Symbol" charset="0"/>
                </a:rPr>
                <a:t>m</a:t>
              </a:r>
              <a:r>
                <a:rPr lang="en-US" baseline="30000" dirty="0">
                  <a:cs typeface="Times New Roman" charset="0"/>
                </a:rPr>
                <a:t>–</a:t>
              </a:r>
              <a:r>
                <a:rPr lang="en-US" dirty="0"/>
                <a:t> +</a:t>
              </a:r>
              <a:r>
                <a:rPr lang="en-US" dirty="0">
                  <a:latin typeface="Symbol" charset="0"/>
                </a:rPr>
                <a:t> n</a:t>
              </a:r>
              <a:r>
                <a:rPr lang="en-US" dirty="0"/>
                <a:t>  decay </a:t>
              </a:r>
            </a:p>
          </p:txBody>
        </p:sp>
        <p:sp>
          <p:nvSpPr>
            <p:cNvPr id="69" name="Line 7"/>
            <p:cNvSpPr>
              <a:spLocks noChangeShapeType="1"/>
            </p:cNvSpPr>
            <p:nvPr/>
          </p:nvSpPr>
          <p:spPr bwMode="auto">
            <a:xfrm>
              <a:off x="1174" y="747"/>
              <a:ext cx="7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20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5029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weak interaction of quarks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8750" y="1625116"/>
            <a:ext cx="9415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0000"/>
              </a:buClr>
              <a:buFont typeface="Wingdings" charset="0"/>
              <a:buChar char="«"/>
            </a:pP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Slightly different values of G</a:t>
            </a:r>
            <a:r>
              <a:rPr lang="en-US" baseline="-25000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measured in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Symbol" charset="0"/>
              </a:rPr>
              <a:t>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decay and nuclear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Symbol" charset="0"/>
              </a:rPr>
              <a:t>b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decay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34511" y="2198303"/>
            <a:ext cx="2008187" cy="1179513"/>
            <a:chOff x="1283" y="1049"/>
            <a:chExt cx="1583" cy="930"/>
          </a:xfrm>
        </p:grpSpPr>
        <p:sp>
          <p:nvSpPr>
            <p:cNvPr id="6" name="Line 5"/>
            <p:cNvSpPr>
              <a:spLocks noChangeAspect="1" noChangeShapeType="1"/>
            </p:cNvSpPr>
            <p:nvPr/>
          </p:nvSpPr>
          <p:spPr bwMode="auto">
            <a:xfrm>
              <a:off x="1464" y="1498"/>
              <a:ext cx="54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Aspect="1" noChangeShapeType="1"/>
            </p:cNvSpPr>
            <p:nvPr/>
          </p:nvSpPr>
          <p:spPr bwMode="auto">
            <a:xfrm>
              <a:off x="1446" y="1498"/>
              <a:ext cx="273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grpSp>
          <p:nvGrpSpPr>
            <p:cNvPr id="8" name="Group 7"/>
            <p:cNvGrpSpPr>
              <a:grpSpLocks noChangeAspect="1"/>
            </p:cNvGrpSpPr>
            <p:nvPr/>
          </p:nvGrpSpPr>
          <p:grpSpPr bwMode="auto">
            <a:xfrm rot="-2212194">
              <a:off x="1937" y="1334"/>
              <a:ext cx="545" cy="0"/>
              <a:chOff x="2009" y="3045"/>
              <a:chExt cx="681" cy="0"/>
            </a:xfrm>
          </p:grpSpPr>
          <p:sp>
            <p:nvSpPr>
              <p:cNvPr id="20" name="Line 8"/>
              <p:cNvSpPr>
                <a:spLocks noChangeAspect="1" noChangeShapeType="1"/>
              </p:cNvSpPr>
              <p:nvPr/>
            </p:nvSpPr>
            <p:spPr bwMode="auto">
              <a:xfrm>
                <a:off x="2009" y="3045"/>
                <a:ext cx="68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1" name="Line 9"/>
              <p:cNvSpPr>
                <a:spLocks noChangeAspect="1" noChangeShapeType="1"/>
              </p:cNvSpPr>
              <p:nvPr/>
            </p:nvSpPr>
            <p:spPr bwMode="auto">
              <a:xfrm>
                <a:off x="2009" y="3045"/>
                <a:ext cx="341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Freeform 10"/>
            <p:cNvSpPr>
              <a:spLocks noChangeAspect="1"/>
            </p:cNvSpPr>
            <p:nvPr/>
          </p:nvSpPr>
          <p:spPr bwMode="auto">
            <a:xfrm rot="34098047">
              <a:off x="1976" y="1537"/>
              <a:ext cx="343" cy="7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11"/>
            <p:cNvGrpSpPr>
              <a:grpSpLocks noChangeAspect="1"/>
            </p:cNvGrpSpPr>
            <p:nvPr/>
          </p:nvGrpSpPr>
          <p:grpSpPr bwMode="auto">
            <a:xfrm>
              <a:off x="2300" y="1655"/>
              <a:ext cx="361" cy="255"/>
              <a:chOff x="1426" y="1303"/>
              <a:chExt cx="563" cy="398"/>
            </a:xfrm>
          </p:grpSpPr>
          <p:sp>
            <p:nvSpPr>
              <p:cNvPr id="18" name="Line 12"/>
              <p:cNvSpPr>
                <a:spLocks noChangeAspect="1" noChangeShapeType="1"/>
              </p:cNvSpPr>
              <p:nvPr/>
            </p:nvSpPr>
            <p:spPr bwMode="auto">
              <a:xfrm>
                <a:off x="1426" y="1303"/>
                <a:ext cx="563" cy="39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9" name="Line 13"/>
              <p:cNvSpPr>
                <a:spLocks noChangeAspect="1" noChangeShapeType="1"/>
              </p:cNvSpPr>
              <p:nvPr/>
            </p:nvSpPr>
            <p:spPr bwMode="auto">
              <a:xfrm>
                <a:off x="1433" y="1310"/>
                <a:ext cx="309" cy="219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4"/>
            <p:cNvGrpSpPr>
              <a:grpSpLocks noChangeAspect="1"/>
            </p:cNvGrpSpPr>
            <p:nvPr/>
          </p:nvGrpSpPr>
          <p:grpSpPr bwMode="auto">
            <a:xfrm rot="6547757">
              <a:off x="2295" y="1399"/>
              <a:ext cx="361" cy="254"/>
              <a:chOff x="1426" y="1303"/>
              <a:chExt cx="563" cy="398"/>
            </a:xfrm>
          </p:grpSpPr>
          <p:sp>
            <p:nvSpPr>
              <p:cNvPr id="16" name="Line 15"/>
              <p:cNvSpPr>
                <a:spLocks noChangeAspect="1" noChangeShapeType="1"/>
              </p:cNvSpPr>
              <p:nvPr/>
            </p:nvSpPr>
            <p:spPr bwMode="auto">
              <a:xfrm>
                <a:off x="1426" y="1303"/>
                <a:ext cx="563" cy="39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7" name="Line 16"/>
              <p:cNvSpPr>
                <a:spLocks noChangeAspect="1" noChangeShapeType="1"/>
              </p:cNvSpPr>
              <p:nvPr/>
            </p:nvSpPr>
            <p:spPr bwMode="auto">
              <a:xfrm>
                <a:off x="1433" y="1310"/>
                <a:ext cx="309" cy="219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pic>
          <p:nvPicPr>
            <p:cNvPr id="12" name="Picture 17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" y="1299"/>
              <a:ext cx="157" cy="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" name="Picture 18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" y="1870"/>
              <a:ext cx="199" cy="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19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" y="1426"/>
              <a:ext cx="218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" name="Picture 20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7" y="1049"/>
              <a:ext cx="157" cy="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81" name="Group 80"/>
          <p:cNvGrpSpPr/>
          <p:nvPr/>
        </p:nvGrpSpPr>
        <p:grpSpPr>
          <a:xfrm>
            <a:off x="5877680" y="2154725"/>
            <a:ext cx="1981200" cy="1179513"/>
            <a:chOff x="5877680" y="1488207"/>
            <a:chExt cx="1981200" cy="1179513"/>
          </a:xfrm>
        </p:grpSpPr>
        <p:sp>
          <p:nvSpPr>
            <p:cNvPr id="22" name="Line 21"/>
            <p:cNvSpPr>
              <a:spLocks noChangeAspect="1" noChangeShapeType="1"/>
            </p:cNvSpPr>
            <p:nvPr/>
          </p:nvSpPr>
          <p:spPr bwMode="auto">
            <a:xfrm>
              <a:off x="6079293" y="2058120"/>
              <a:ext cx="69373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Aspect="1" noChangeShapeType="1"/>
            </p:cNvSpPr>
            <p:nvPr/>
          </p:nvSpPr>
          <p:spPr bwMode="auto">
            <a:xfrm>
              <a:off x="6057068" y="2058120"/>
              <a:ext cx="346075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" name="Line 23"/>
            <p:cNvSpPr>
              <a:spLocks noChangeAspect="1" noChangeShapeType="1"/>
            </p:cNvSpPr>
            <p:nvPr/>
          </p:nvSpPr>
          <p:spPr bwMode="auto">
            <a:xfrm rot="19387806">
              <a:off x="6679368" y="1850157"/>
              <a:ext cx="6921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5" name="Line 24"/>
            <p:cNvSpPr>
              <a:spLocks noChangeAspect="1" noChangeShapeType="1"/>
            </p:cNvSpPr>
            <p:nvPr/>
          </p:nvSpPr>
          <p:spPr bwMode="auto">
            <a:xfrm rot="19387806">
              <a:off x="6712705" y="1953345"/>
              <a:ext cx="34607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 noChangeAspect="1"/>
            </p:cNvSpPr>
            <p:nvPr/>
          </p:nvSpPr>
          <p:spPr bwMode="auto">
            <a:xfrm rot="12498047">
              <a:off x="6728580" y="2107332"/>
              <a:ext cx="436563" cy="9683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6"/>
            <p:cNvSpPr>
              <a:spLocks noChangeAspect="1" noChangeShapeType="1"/>
            </p:cNvSpPr>
            <p:nvPr/>
          </p:nvSpPr>
          <p:spPr bwMode="auto">
            <a:xfrm>
              <a:off x="7141330" y="2256557"/>
              <a:ext cx="457200" cy="32385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Aspect="1" noChangeShapeType="1"/>
            </p:cNvSpPr>
            <p:nvPr/>
          </p:nvSpPr>
          <p:spPr bwMode="auto">
            <a:xfrm>
              <a:off x="7147680" y="2262907"/>
              <a:ext cx="250825" cy="17780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Aspect="1" noChangeShapeType="1"/>
            </p:cNvSpPr>
            <p:nvPr/>
          </p:nvSpPr>
          <p:spPr bwMode="auto">
            <a:xfrm rot="6547757">
              <a:off x="7134980" y="1931120"/>
              <a:ext cx="458788" cy="3222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Aspect="1" noChangeShapeType="1"/>
            </p:cNvSpPr>
            <p:nvPr/>
          </p:nvSpPr>
          <p:spPr bwMode="auto">
            <a:xfrm rot="6547757">
              <a:off x="7333418" y="1934295"/>
              <a:ext cx="250825" cy="17462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31" name="Picture 30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7893" y="1805707"/>
              <a:ext cx="198437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2" name="Picture 31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468" y="2529607"/>
              <a:ext cx="252412" cy="138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32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7680" y="1948582"/>
              <a:ext cx="138113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33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3268" y="1488207"/>
              <a:ext cx="115887" cy="115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55271" y="3990302"/>
            <a:ext cx="8692364" cy="925513"/>
            <a:chOff x="240" y="1980"/>
            <a:chExt cx="4938" cy="583"/>
          </a:xfrm>
        </p:grpSpPr>
        <p:pic>
          <p:nvPicPr>
            <p:cNvPr id="36" name="Picture 35" descr="magic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" y="2120"/>
              <a:ext cx="80" cy="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240" y="1980"/>
              <a:ext cx="4938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>
                  <a:solidFill>
                    <a:schemeClr val="accent2"/>
                  </a:solidFill>
                  <a:latin typeface="+mn-lt"/>
                </a:rPr>
                <a:t> In addition, certain </a:t>
              </a:r>
              <a:r>
                <a:rPr lang="en-GB" dirty="0" err="1">
                  <a:solidFill>
                    <a:schemeClr val="accent2"/>
                  </a:solidFill>
                  <a:latin typeface="+mn-lt"/>
                </a:rPr>
                <a:t>hadronic</a:t>
              </a:r>
              <a:r>
                <a:rPr lang="en-GB" dirty="0">
                  <a:solidFill>
                    <a:schemeClr val="accent2"/>
                  </a:solidFill>
                  <a:latin typeface="+mn-lt"/>
                </a:rPr>
                <a:t> decay modes are observed to be suppressed,  e.g.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dirty="0">
                  <a:solidFill>
                    <a:schemeClr val="accent2"/>
                  </a:solidFill>
                  <a:latin typeface="+mn-lt"/>
                </a:rPr>
                <a:t>    compare                           and                         . </a:t>
              </a:r>
              <a:r>
                <a:rPr lang="en-GB" dirty="0" err="1">
                  <a:solidFill>
                    <a:schemeClr val="accent2"/>
                  </a:solidFill>
                  <a:latin typeface="+mn-lt"/>
                </a:rPr>
                <a:t>Kaon</a:t>
              </a:r>
              <a:r>
                <a:rPr lang="en-GB" dirty="0">
                  <a:solidFill>
                    <a:schemeClr val="accent2"/>
                  </a:solidFill>
                  <a:latin typeface="+mn-lt"/>
                </a:rPr>
                <a:t> decay rate suppressed factor 20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dirty="0">
                  <a:solidFill>
                    <a:schemeClr val="accent2"/>
                  </a:solidFill>
                  <a:latin typeface="+mn-lt"/>
                </a:rPr>
                <a:t>    compared to the expectation assuming a universal weak interaction for quarks.     </a:t>
              </a:r>
            </a:p>
          </p:txBody>
        </p:sp>
        <p:pic>
          <p:nvPicPr>
            <p:cNvPr id="38" name="Picture 37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" y="2241"/>
              <a:ext cx="634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9" name="Picture 38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2238"/>
              <a:ext cx="620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42" name="Picture 4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3435428"/>
            <a:ext cx="4251325" cy="32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4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413" y="3412118"/>
            <a:ext cx="36703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919163" y="5178964"/>
            <a:ext cx="7164387" cy="1163638"/>
            <a:chOff x="807" y="2296"/>
            <a:chExt cx="4513" cy="733"/>
          </a:xfrm>
        </p:grpSpPr>
        <p:sp>
          <p:nvSpPr>
            <p:cNvPr id="45" name="Arc 44"/>
            <p:cNvSpPr>
              <a:spLocks/>
            </p:cNvSpPr>
            <p:nvPr/>
          </p:nvSpPr>
          <p:spPr bwMode="auto">
            <a:xfrm>
              <a:off x="1379" y="2464"/>
              <a:ext cx="336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rc 45"/>
            <p:cNvSpPr>
              <a:spLocks/>
            </p:cNvSpPr>
            <p:nvPr/>
          </p:nvSpPr>
          <p:spPr bwMode="auto">
            <a:xfrm flipV="1">
              <a:off x="1379" y="2656"/>
              <a:ext cx="336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1187" y="2848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1187" y="2464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8"/>
            <p:cNvSpPr>
              <a:spLocks noChangeShapeType="1"/>
            </p:cNvSpPr>
            <p:nvPr/>
          </p:nvSpPr>
          <p:spPr bwMode="auto">
            <a:xfrm>
              <a:off x="1379" y="2848"/>
              <a:ext cx="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>
              <a:off x="1427" y="2464"/>
              <a:ext cx="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 descr="20%"/>
            <p:cNvSpPr>
              <a:spLocks noChangeArrowheads="1"/>
            </p:cNvSpPr>
            <p:nvPr/>
          </p:nvSpPr>
          <p:spPr bwMode="auto">
            <a:xfrm>
              <a:off x="1091" y="2368"/>
              <a:ext cx="192" cy="576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 noChangeAspect="1"/>
            </p:cNvSpPr>
            <p:nvPr/>
          </p:nvSpPr>
          <p:spPr bwMode="auto">
            <a:xfrm rot="10800000">
              <a:off x="1715" y="2605"/>
              <a:ext cx="499" cy="11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Aspect="1" noChangeShapeType="1"/>
            </p:cNvSpPr>
            <p:nvPr/>
          </p:nvSpPr>
          <p:spPr bwMode="auto">
            <a:xfrm>
              <a:off x="2214" y="2665"/>
              <a:ext cx="361" cy="25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>
              <a:off x="2218" y="2669"/>
              <a:ext cx="199" cy="141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55" name="Line 54"/>
            <p:cNvSpPr>
              <a:spLocks noChangeAspect="1" noChangeShapeType="1"/>
            </p:cNvSpPr>
            <p:nvPr/>
          </p:nvSpPr>
          <p:spPr bwMode="auto">
            <a:xfrm rot="6547757">
              <a:off x="2209" y="2409"/>
              <a:ext cx="361" cy="25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56" name="Line 55"/>
            <p:cNvSpPr>
              <a:spLocks noChangeAspect="1" noChangeShapeType="1"/>
            </p:cNvSpPr>
            <p:nvPr/>
          </p:nvSpPr>
          <p:spPr bwMode="auto">
            <a:xfrm rot="6547757">
              <a:off x="2365" y="2410"/>
              <a:ext cx="199" cy="14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57" name="Picture 56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" y="2880"/>
              <a:ext cx="217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8" name="Picture 57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8" y="2309"/>
              <a:ext cx="18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9" name="Picture 58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" y="2536"/>
              <a:ext cx="221" cy="1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0" name="Arc 59"/>
            <p:cNvSpPr>
              <a:spLocks/>
            </p:cNvSpPr>
            <p:nvPr/>
          </p:nvSpPr>
          <p:spPr bwMode="auto">
            <a:xfrm>
              <a:off x="3901" y="2451"/>
              <a:ext cx="336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Arc 60"/>
            <p:cNvSpPr>
              <a:spLocks/>
            </p:cNvSpPr>
            <p:nvPr/>
          </p:nvSpPr>
          <p:spPr bwMode="auto">
            <a:xfrm flipV="1">
              <a:off x="3901" y="2643"/>
              <a:ext cx="336" cy="19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3709" y="2835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>
              <a:off x="3709" y="2451"/>
              <a:ext cx="19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3901" y="2835"/>
              <a:ext cx="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Line 64"/>
            <p:cNvSpPr>
              <a:spLocks noChangeShapeType="1"/>
            </p:cNvSpPr>
            <p:nvPr/>
          </p:nvSpPr>
          <p:spPr bwMode="auto">
            <a:xfrm>
              <a:off x="3949" y="2451"/>
              <a:ext cx="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65" descr="20%"/>
            <p:cNvSpPr>
              <a:spLocks noChangeArrowheads="1"/>
            </p:cNvSpPr>
            <p:nvPr/>
          </p:nvSpPr>
          <p:spPr bwMode="auto">
            <a:xfrm>
              <a:off x="3613" y="2355"/>
              <a:ext cx="192" cy="576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6"/>
            <p:cNvSpPr>
              <a:spLocks noChangeAspect="1"/>
            </p:cNvSpPr>
            <p:nvPr/>
          </p:nvSpPr>
          <p:spPr bwMode="auto">
            <a:xfrm rot="10800000">
              <a:off x="4237" y="2592"/>
              <a:ext cx="499" cy="11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67"/>
            <p:cNvSpPr>
              <a:spLocks noChangeAspect="1" noChangeShapeType="1"/>
            </p:cNvSpPr>
            <p:nvPr/>
          </p:nvSpPr>
          <p:spPr bwMode="auto">
            <a:xfrm>
              <a:off x="4736" y="2652"/>
              <a:ext cx="361" cy="25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69" name="Line 68"/>
            <p:cNvSpPr>
              <a:spLocks noChangeAspect="1" noChangeShapeType="1"/>
            </p:cNvSpPr>
            <p:nvPr/>
          </p:nvSpPr>
          <p:spPr bwMode="auto">
            <a:xfrm>
              <a:off x="4740" y="2656"/>
              <a:ext cx="199" cy="141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0" name="Line 69"/>
            <p:cNvSpPr>
              <a:spLocks noChangeAspect="1" noChangeShapeType="1"/>
            </p:cNvSpPr>
            <p:nvPr/>
          </p:nvSpPr>
          <p:spPr bwMode="auto">
            <a:xfrm rot="6547757">
              <a:off x="4731" y="2396"/>
              <a:ext cx="361" cy="25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71" name="Line 70"/>
            <p:cNvSpPr>
              <a:spLocks noChangeAspect="1" noChangeShapeType="1"/>
            </p:cNvSpPr>
            <p:nvPr/>
          </p:nvSpPr>
          <p:spPr bwMode="auto">
            <a:xfrm rot="6547757">
              <a:off x="4887" y="2397"/>
              <a:ext cx="199" cy="14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72" name="Picture 71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" y="2867"/>
              <a:ext cx="217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3" name="Picture 72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" y="2296"/>
              <a:ext cx="188" cy="1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4" name="Picture 73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" y="2556"/>
              <a:ext cx="258" cy="1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5" name="Picture 74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309"/>
              <a:ext cx="110" cy="1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6" name="Picture 75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7" y="2899"/>
              <a:ext cx="111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7" name="Picture 76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9" y="2309"/>
              <a:ext cx="92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8" name="Picture 77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0" y="2898"/>
              <a:ext cx="110" cy="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8747635" y="25991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210784" y="1157435"/>
            <a:ext cx="344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 couple of puzzles in early 1960’s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7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Cabibbo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Text Box 39"/>
          <p:cNvSpPr txBox="1">
            <a:spLocks noChangeArrowheads="1"/>
          </p:cNvSpPr>
          <p:nvPr/>
        </p:nvSpPr>
        <p:spPr bwMode="auto">
          <a:xfrm>
            <a:off x="272009" y="1087643"/>
            <a:ext cx="6721032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Both observations explained by </a:t>
            </a:r>
            <a:r>
              <a:rPr lang="en-GB" dirty="0" err="1" smtClean="0">
                <a:solidFill>
                  <a:srgbClr val="FF0000"/>
                </a:solidFill>
              </a:rPr>
              <a:t>Cabibbo</a:t>
            </a:r>
            <a:r>
              <a:rPr lang="en-GB" dirty="0" smtClean="0">
                <a:solidFill>
                  <a:srgbClr val="FF0000"/>
                </a:solidFill>
              </a:rPr>
              <a:t> hypothesis (1963)</a:t>
            </a:r>
            <a:r>
              <a:rPr lang="en-GB" dirty="0" smtClean="0">
                <a:solidFill>
                  <a:schemeClr val="accent2"/>
                </a:solidFill>
              </a:rPr>
              <a:t>: weak </a:t>
            </a:r>
            <a:r>
              <a:rPr lang="en-GB" dirty="0" err="1" smtClean="0">
                <a:solidFill>
                  <a:schemeClr val="accent2"/>
                </a:solidFill>
              </a:rPr>
              <a:t>eigenstates</a:t>
            </a:r>
            <a:r>
              <a:rPr lang="en-GB" dirty="0" smtClean="0">
                <a:solidFill>
                  <a:schemeClr val="accent2"/>
                </a:solidFill>
              </a:rPr>
              <a:t> are different from mass </a:t>
            </a:r>
            <a:r>
              <a:rPr lang="en-GB" dirty="0" err="1" smtClean="0">
                <a:solidFill>
                  <a:schemeClr val="accent2"/>
                </a:solidFill>
              </a:rPr>
              <a:t>eigenstates</a:t>
            </a:r>
            <a:r>
              <a:rPr lang="en-GB" dirty="0" smtClean="0">
                <a:solidFill>
                  <a:schemeClr val="accent2"/>
                </a:solidFill>
              </a:rPr>
              <a:t>, i.e. weak interactions of quarks have same strength as for leptons but a u-quark couples to a linear combination of s and d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5" name="Picture 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30" y="2685386"/>
            <a:ext cx="37973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5" descr="467284a-i1.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60" y="211608"/>
            <a:ext cx="1363100" cy="119612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TextBox 6"/>
          <p:cNvSpPr txBox="1"/>
          <p:nvPr/>
        </p:nvSpPr>
        <p:spPr>
          <a:xfrm>
            <a:off x="7920865" y="1462523"/>
            <a:ext cx="8297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 smtClean="0"/>
              <a:t>N. </a:t>
            </a:r>
            <a:r>
              <a:rPr lang="en-US" sz="1100" i="1" dirty="0" err="1" smtClean="0"/>
              <a:t>Cabibbo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385199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Kaons</a:t>
            </a:r>
            <a:r>
              <a:rPr lang="en-US" dirty="0" smtClean="0"/>
              <a:t> in weak interactions 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-31750" y="939316"/>
            <a:ext cx="8499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In the weak interaction have couplings between both          and         which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implies that neutral mesons can decay via box diagrams, e.g.</a:t>
            </a:r>
          </a:p>
        </p:txBody>
      </p:sp>
      <p:pic>
        <p:nvPicPr>
          <p:cNvPr id="6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33" y="1002779"/>
            <a:ext cx="292100" cy="23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487" y="1072666"/>
            <a:ext cx="263525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026025" y="2442679"/>
            <a:ext cx="42084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>
                <a:solidFill>
                  <a:schemeClr val="accent2"/>
                </a:solidFill>
              </a:rPr>
              <a:t>Historically, the observed branching</a:t>
            </a:r>
          </a:p>
          <a:p>
            <a:pPr>
              <a:buClr>
                <a:srgbClr val="FF0000"/>
              </a:buClr>
            </a:pPr>
            <a:r>
              <a:rPr lang="en-GB">
                <a:solidFill>
                  <a:schemeClr val="accent2"/>
                </a:solidFill>
              </a:rPr>
              <a:t>   was </a:t>
            </a:r>
            <a:r>
              <a:rPr lang="en-GB"/>
              <a:t>much smaller</a:t>
            </a:r>
            <a:r>
              <a:rPr lang="en-GB">
                <a:solidFill>
                  <a:schemeClr val="accent2"/>
                </a:solidFill>
              </a:rPr>
              <a:t> than predicted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402263" y="1902929"/>
            <a:ext cx="2628900" cy="431800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-31750" y="3160229"/>
            <a:ext cx="9299575" cy="1658937"/>
            <a:chOff x="-31750" y="3160229"/>
            <a:chExt cx="9299575" cy="1658937"/>
          </a:xfrm>
        </p:grpSpPr>
        <p:pic>
          <p:nvPicPr>
            <p:cNvPr id="4" name="Picture 2" descr="magic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5" y="3747604"/>
              <a:ext cx="127000" cy="12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-31750" y="3160229"/>
              <a:ext cx="92995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>
                  <a:solidFill>
                    <a:schemeClr val="accent2"/>
                  </a:solidFill>
                </a:rPr>
                <a:t> Led </a:t>
              </a:r>
              <a:r>
                <a:rPr lang="en-GB" dirty="0"/>
                <a:t>Glashow</a:t>
              </a:r>
              <a:r>
                <a:rPr lang="en-GB" dirty="0">
                  <a:solidFill>
                    <a:schemeClr val="accent2"/>
                  </a:solidFill>
                </a:rPr>
                <a:t>, </a:t>
              </a:r>
              <a:r>
                <a:rPr lang="en-GB" dirty="0" err="1"/>
                <a:t>Illiopoulos</a:t>
              </a:r>
              <a:r>
                <a:rPr lang="en-GB" dirty="0">
                  <a:solidFill>
                    <a:schemeClr val="accent2"/>
                  </a:solidFill>
                </a:rPr>
                <a:t> and </a:t>
              </a:r>
              <a:r>
                <a:rPr lang="en-GB" dirty="0" err="1"/>
                <a:t>Maiani</a:t>
              </a:r>
              <a:r>
                <a:rPr lang="en-GB" dirty="0">
                  <a:solidFill>
                    <a:schemeClr val="accent2"/>
                  </a:solidFill>
                </a:rPr>
                <a:t> to postulate existence of an extra quark  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dirty="0">
                  <a:solidFill>
                    <a:schemeClr val="accent2"/>
                  </a:solidFill>
                </a:rPr>
                <a:t>        - </a:t>
              </a:r>
              <a:r>
                <a:rPr lang="en-GB" u="sng" dirty="0"/>
                <a:t>before</a:t>
              </a:r>
              <a:r>
                <a:rPr lang="en-GB" dirty="0">
                  <a:solidFill>
                    <a:schemeClr val="accent2"/>
                  </a:solidFill>
                </a:rPr>
                <a:t> discovery of charm quark in </a:t>
              </a:r>
              <a:r>
                <a:rPr lang="en-GB" dirty="0"/>
                <a:t>1974. </a:t>
              </a:r>
              <a:r>
                <a:rPr lang="en-GB" dirty="0">
                  <a:solidFill>
                    <a:schemeClr val="accent2"/>
                  </a:solidFill>
                </a:rPr>
                <a:t>Weak interaction couplings become </a:t>
              </a:r>
            </a:p>
          </p:txBody>
        </p:sp>
        <p:sp>
          <p:nvSpPr>
            <p:cNvPr id="11" name="Freeform 10"/>
            <p:cNvSpPr>
              <a:spLocks noChangeAspect="1"/>
            </p:cNvSpPr>
            <p:nvPr/>
          </p:nvSpPr>
          <p:spPr bwMode="auto">
            <a:xfrm rot="12498047">
              <a:off x="1377950" y="4177816"/>
              <a:ext cx="450850" cy="98425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/>
            <p:cNvSpPr>
              <a:spLocks noChangeAspect="1" noChangeShapeType="1"/>
            </p:cNvSpPr>
            <p:nvPr/>
          </p:nvSpPr>
          <p:spPr bwMode="auto">
            <a:xfrm>
              <a:off x="1801813" y="4331804"/>
              <a:ext cx="474662" cy="3349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" name="Line 12"/>
            <p:cNvSpPr>
              <a:spLocks noChangeAspect="1" noChangeShapeType="1"/>
            </p:cNvSpPr>
            <p:nvPr/>
          </p:nvSpPr>
          <p:spPr bwMode="auto">
            <a:xfrm>
              <a:off x="1808163" y="4338154"/>
              <a:ext cx="260350" cy="18415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" name="Line 13"/>
            <p:cNvSpPr>
              <a:spLocks noChangeAspect="1" noChangeShapeType="1"/>
            </p:cNvSpPr>
            <p:nvPr/>
          </p:nvSpPr>
          <p:spPr bwMode="auto">
            <a:xfrm rot="6547757">
              <a:off x="1795463" y="3996841"/>
              <a:ext cx="477838" cy="33178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5" name="Line 14"/>
            <p:cNvSpPr>
              <a:spLocks noChangeAspect="1" noChangeShapeType="1"/>
            </p:cNvSpPr>
            <p:nvPr/>
          </p:nvSpPr>
          <p:spPr bwMode="auto">
            <a:xfrm rot="6547757">
              <a:off x="2000250" y="3996842"/>
              <a:ext cx="261937" cy="182562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16" name="Picture 15" descr="TP_tmp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3819041"/>
              <a:ext cx="157163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16" descr="TP_tmp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3625" y="4577866"/>
              <a:ext cx="144463" cy="195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17" descr="TP_tmp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200" y="4457216"/>
              <a:ext cx="865188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9" name="Freeform 18"/>
            <p:cNvSpPr>
              <a:spLocks noChangeAspect="1"/>
            </p:cNvSpPr>
            <p:nvPr/>
          </p:nvSpPr>
          <p:spPr bwMode="auto">
            <a:xfrm rot="12498047">
              <a:off x="3189288" y="4177816"/>
              <a:ext cx="452437" cy="100013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Aspect="1" noChangeShapeType="1"/>
            </p:cNvSpPr>
            <p:nvPr/>
          </p:nvSpPr>
          <p:spPr bwMode="auto">
            <a:xfrm>
              <a:off x="3613150" y="4331804"/>
              <a:ext cx="474663" cy="3349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Aspect="1" noChangeShapeType="1"/>
            </p:cNvSpPr>
            <p:nvPr/>
          </p:nvSpPr>
          <p:spPr bwMode="auto">
            <a:xfrm>
              <a:off x="3621088" y="4338154"/>
              <a:ext cx="258762" cy="18415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2" name="Line 21"/>
            <p:cNvSpPr>
              <a:spLocks noChangeAspect="1" noChangeShapeType="1"/>
            </p:cNvSpPr>
            <p:nvPr/>
          </p:nvSpPr>
          <p:spPr bwMode="auto">
            <a:xfrm rot="6547757">
              <a:off x="3608388" y="3995253"/>
              <a:ext cx="476250" cy="3333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Line 22"/>
            <p:cNvSpPr>
              <a:spLocks noChangeAspect="1" noChangeShapeType="1"/>
            </p:cNvSpPr>
            <p:nvPr/>
          </p:nvSpPr>
          <p:spPr bwMode="auto">
            <a:xfrm rot="6547757">
              <a:off x="3812382" y="3996047"/>
              <a:ext cx="260350" cy="182563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24" name="Picture 23" descr="TP_tmp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1950" y="3819041"/>
              <a:ext cx="158750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5" name="Picture 24" descr="TP_tmp"/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4963" y="4577866"/>
              <a:ext cx="1222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" name="Picture 25" descr="TP_tmp"/>
            <p:cNvPicPr>
              <a:picLocks noChangeAspect="1" noChangeArrowheads="1"/>
            </p:cNvPicPr>
            <p:nvPr>
              <p:custDataLst>
                <p:tags r:id="rId31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538" y="4458804"/>
              <a:ext cx="795337" cy="360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Freeform 26"/>
            <p:cNvSpPr>
              <a:spLocks noChangeAspect="1"/>
            </p:cNvSpPr>
            <p:nvPr/>
          </p:nvSpPr>
          <p:spPr bwMode="auto">
            <a:xfrm rot="12498047">
              <a:off x="4970463" y="4177816"/>
              <a:ext cx="452437" cy="98425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7"/>
            <p:cNvSpPr>
              <a:spLocks noChangeAspect="1" noChangeShapeType="1"/>
            </p:cNvSpPr>
            <p:nvPr/>
          </p:nvSpPr>
          <p:spPr bwMode="auto">
            <a:xfrm>
              <a:off x="5395913" y="4331804"/>
              <a:ext cx="474662" cy="3349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9" name="Line 28"/>
            <p:cNvSpPr>
              <a:spLocks noChangeAspect="1" noChangeShapeType="1"/>
            </p:cNvSpPr>
            <p:nvPr/>
          </p:nvSpPr>
          <p:spPr bwMode="auto">
            <a:xfrm>
              <a:off x="5402263" y="4338154"/>
              <a:ext cx="261937" cy="18415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0" name="Line 29"/>
            <p:cNvSpPr>
              <a:spLocks noChangeAspect="1" noChangeShapeType="1"/>
            </p:cNvSpPr>
            <p:nvPr/>
          </p:nvSpPr>
          <p:spPr bwMode="auto">
            <a:xfrm rot="6547757">
              <a:off x="5388769" y="3996047"/>
              <a:ext cx="477838" cy="33337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1" name="Line 30"/>
            <p:cNvSpPr>
              <a:spLocks noChangeAspect="1" noChangeShapeType="1"/>
            </p:cNvSpPr>
            <p:nvPr/>
          </p:nvSpPr>
          <p:spPr bwMode="auto">
            <a:xfrm rot="6547757">
              <a:off x="5592763" y="3996841"/>
              <a:ext cx="261937" cy="182563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32" name="Picture 31" descr="TP_tmp"/>
            <p:cNvPicPr>
              <a:picLocks noChangeAspect="1" noChangeArrowheads="1"/>
            </p:cNvPicPr>
            <p:nvPr>
              <p:custDataLst>
                <p:tags r:id="rId32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6138" y="4577866"/>
              <a:ext cx="146050" cy="195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3" name="Freeform 32"/>
            <p:cNvSpPr>
              <a:spLocks noChangeAspect="1"/>
            </p:cNvSpPr>
            <p:nvPr/>
          </p:nvSpPr>
          <p:spPr bwMode="auto">
            <a:xfrm rot="12498047">
              <a:off x="6783388" y="4177816"/>
              <a:ext cx="450850" cy="98425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3"/>
            <p:cNvSpPr>
              <a:spLocks noChangeAspect="1" noChangeShapeType="1"/>
            </p:cNvSpPr>
            <p:nvPr/>
          </p:nvSpPr>
          <p:spPr bwMode="auto">
            <a:xfrm>
              <a:off x="7207250" y="4331804"/>
              <a:ext cx="474663" cy="3349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5" name="Line 34"/>
            <p:cNvSpPr>
              <a:spLocks noChangeAspect="1" noChangeShapeType="1"/>
            </p:cNvSpPr>
            <p:nvPr/>
          </p:nvSpPr>
          <p:spPr bwMode="auto">
            <a:xfrm>
              <a:off x="7213600" y="4338154"/>
              <a:ext cx="260350" cy="184150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6" name="Line 35"/>
            <p:cNvSpPr>
              <a:spLocks noChangeAspect="1" noChangeShapeType="1"/>
            </p:cNvSpPr>
            <p:nvPr/>
          </p:nvSpPr>
          <p:spPr bwMode="auto">
            <a:xfrm rot="6547757">
              <a:off x="7200900" y="3996841"/>
              <a:ext cx="477838" cy="3317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37" name="Line 36"/>
            <p:cNvSpPr>
              <a:spLocks noChangeAspect="1" noChangeShapeType="1"/>
            </p:cNvSpPr>
            <p:nvPr/>
          </p:nvSpPr>
          <p:spPr bwMode="auto">
            <a:xfrm rot="6547757">
              <a:off x="7405688" y="3996841"/>
              <a:ext cx="261937" cy="182563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38" name="Picture 37" descr="TP_tmp"/>
            <p:cNvPicPr>
              <a:picLocks noChangeAspect="1" noChangeArrowheads="1"/>
            </p:cNvPicPr>
            <p:nvPr>
              <p:custDataLst>
                <p:tags r:id="rId3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9063" y="4577866"/>
              <a:ext cx="122237" cy="12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9" name="Picture 38" descr="TP_tmp"/>
            <p:cNvPicPr>
              <a:picLocks noChangeAspect="1" noChangeArrowheads="1"/>
            </p:cNvPicPr>
            <p:nvPr>
              <p:custDataLst>
                <p:tags r:id="rId3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713" y="3819041"/>
              <a:ext cx="158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0" name="Picture 39" descr="TP_tmp"/>
            <p:cNvPicPr>
              <a:picLocks noChangeAspect="1" noChangeArrowheads="1"/>
            </p:cNvPicPr>
            <p:nvPr>
              <p:custDataLst>
                <p:tags r:id="rId3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050" y="3819041"/>
              <a:ext cx="158750" cy="185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1" name="Picture 40" descr="TP_tmp"/>
            <p:cNvPicPr>
              <a:picLocks noChangeAspect="1" noChangeArrowheads="1"/>
            </p:cNvPicPr>
            <p:nvPr>
              <p:custDataLst>
                <p:tags r:id="rId36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0638" y="4457216"/>
              <a:ext cx="866775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2" name="Picture 41" descr="TP_tmp"/>
            <p:cNvPicPr>
              <a:picLocks noChangeAspect="1" noChangeArrowheads="1"/>
            </p:cNvPicPr>
            <p:nvPr>
              <p:custDataLst>
                <p:tags r:id="rId37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300" y="4457216"/>
              <a:ext cx="1009650" cy="361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73" name="Picture 72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1947379"/>
            <a:ext cx="24526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469900" y="1614004"/>
            <a:ext cx="3724275" cy="1636712"/>
            <a:chOff x="466" y="776"/>
            <a:chExt cx="2346" cy="1031"/>
          </a:xfrm>
        </p:grpSpPr>
        <p:sp>
          <p:nvSpPr>
            <p:cNvPr id="79" name="Oval 78"/>
            <p:cNvSpPr>
              <a:spLocks noChangeArrowheads="1"/>
            </p:cNvSpPr>
            <p:nvPr/>
          </p:nvSpPr>
          <p:spPr bwMode="auto">
            <a:xfrm>
              <a:off x="1646" y="1231"/>
              <a:ext cx="576" cy="57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80" name="Oval 79" descr="20%"/>
            <p:cNvSpPr>
              <a:spLocks noChangeAspect="1" noChangeArrowheads="1"/>
            </p:cNvSpPr>
            <p:nvPr/>
          </p:nvSpPr>
          <p:spPr bwMode="auto">
            <a:xfrm>
              <a:off x="848" y="878"/>
              <a:ext cx="272" cy="74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80"/>
            <p:cNvSpPr>
              <a:spLocks noChangeAspect="1" noChangeShapeType="1"/>
            </p:cNvSpPr>
            <p:nvPr/>
          </p:nvSpPr>
          <p:spPr bwMode="auto">
            <a:xfrm>
              <a:off x="1082" y="995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Line 81"/>
            <p:cNvSpPr>
              <a:spLocks noChangeAspect="1" noChangeShapeType="1"/>
            </p:cNvSpPr>
            <p:nvPr/>
          </p:nvSpPr>
          <p:spPr bwMode="auto">
            <a:xfrm>
              <a:off x="1082" y="1540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82"/>
            <p:cNvSpPr>
              <a:spLocks noChangeAspect="1" noChangeShapeType="1"/>
            </p:cNvSpPr>
            <p:nvPr/>
          </p:nvSpPr>
          <p:spPr bwMode="auto">
            <a:xfrm>
              <a:off x="1549" y="995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83"/>
            <p:cNvSpPr>
              <a:spLocks noChangeAspect="1" noChangeShapeType="1"/>
            </p:cNvSpPr>
            <p:nvPr/>
          </p:nvSpPr>
          <p:spPr bwMode="auto">
            <a:xfrm>
              <a:off x="2056" y="995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84"/>
            <p:cNvSpPr>
              <a:spLocks noChangeAspect="1" noChangeShapeType="1"/>
            </p:cNvSpPr>
            <p:nvPr/>
          </p:nvSpPr>
          <p:spPr bwMode="auto">
            <a:xfrm>
              <a:off x="2056" y="1540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85"/>
            <p:cNvSpPr>
              <a:spLocks noChangeAspect="1" noChangeShapeType="1"/>
            </p:cNvSpPr>
            <p:nvPr/>
          </p:nvSpPr>
          <p:spPr bwMode="auto">
            <a:xfrm>
              <a:off x="2056" y="995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86"/>
            <p:cNvSpPr>
              <a:spLocks noChangeAspect="1" noChangeShapeType="1"/>
            </p:cNvSpPr>
            <p:nvPr/>
          </p:nvSpPr>
          <p:spPr bwMode="auto">
            <a:xfrm>
              <a:off x="1277" y="995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87"/>
            <p:cNvSpPr>
              <a:spLocks noChangeAspect="1" noChangeShapeType="1"/>
            </p:cNvSpPr>
            <p:nvPr/>
          </p:nvSpPr>
          <p:spPr bwMode="auto">
            <a:xfrm>
              <a:off x="1238" y="1540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88"/>
            <p:cNvSpPr>
              <a:spLocks noChangeAspect="1" noChangeShapeType="1"/>
            </p:cNvSpPr>
            <p:nvPr/>
          </p:nvSpPr>
          <p:spPr bwMode="auto">
            <a:xfrm>
              <a:off x="2329" y="1540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89"/>
            <p:cNvSpPr>
              <a:spLocks noChangeAspect="1" noChangeShapeType="1"/>
            </p:cNvSpPr>
            <p:nvPr/>
          </p:nvSpPr>
          <p:spPr bwMode="auto">
            <a:xfrm flipH="1">
              <a:off x="2329" y="995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90"/>
            <p:cNvSpPr>
              <a:spLocks noChangeAspect="1" noChangeShapeType="1"/>
            </p:cNvSpPr>
            <p:nvPr/>
          </p:nvSpPr>
          <p:spPr bwMode="auto">
            <a:xfrm flipV="1">
              <a:off x="1549" y="1268"/>
              <a:ext cx="0" cy="3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91"/>
            <p:cNvSpPr>
              <a:spLocks noChangeAspect="1" noChangeShapeType="1"/>
            </p:cNvSpPr>
            <p:nvPr/>
          </p:nvSpPr>
          <p:spPr bwMode="auto">
            <a:xfrm>
              <a:off x="2056" y="1228"/>
              <a:ext cx="0" cy="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ChangeAspect="1"/>
            </p:cNvSpPr>
            <p:nvPr/>
          </p:nvSpPr>
          <p:spPr bwMode="auto">
            <a:xfrm>
              <a:off x="1549" y="1501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ChangeAspect="1"/>
            </p:cNvSpPr>
            <p:nvPr/>
          </p:nvSpPr>
          <p:spPr bwMode="auto">
            <a:xfrm>
              <a:off x="1549" y="956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94"/>
            <p:cNvSpPr>
              <a:spLocks noChangeAspect="1" noChangeShapeType="1"/>
            </p:cNvSpPr>
            <p:nvPr/>
          </p:nvSpPr>
          <p:spPr bwMode="auto">
            <a:xfrm>
              <a:off x="936" y="1380"/>
              <a:ext cx="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Text Box 95"/>
            <p:cNvSpPr txBox="1">
              <a:spLocks noChangeAspect="1" noChangeArrowheads="1"/>
            </p:cNvSpPr>
            <p:nvPr/>
          </p:nvSpPr>
          <p:spPr bwMode="auto">
            <a:xfrm>
              <a:off x="844" y="947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97" name="Text Box 96"/>
            <p:cNvSpPr txBox="1">
              <a:spLocks noChangeAspect="1" noChangeArrowheads="1"/>
            </p:cNvSpPr>
            <p:nvPr/>
          </p:nvSpPr>
          <p:spPr bwMode="auto">
            <a:xfrm>
              <a:off x="848" y="1309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98" name="Picture 97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" y="1199"/>
              <a:ext cx="150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9" name="Picture 98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0" y="942"/>
              <a:ext cx="179" cy="1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0" name="Picture 99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" y="1503"/>
              <a:ext cx="179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1" name="Picture 100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" y="776"/>
              <a:ext cx="359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2" name="Picture 101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9" y="1601"/>
              <a:ext cx="314" cy="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3" name="Picture 102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" y="1137"/>
              <a:ext cx="216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4" name="Picture 103" descr="TP_tmp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8" y="1199"/>
              <a:ext cx="91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5" name="Picture 104" descr="TP_tmp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" y="1616"/>
              <a:ext cx="244" cy="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6" name="Picture 105" descr="TP_tmp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" y="799"/>
              <a:ext cx="229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7" name="Rectangle 106"/>
            <p:cNvSpPr>
              <a:spLocks noChangeArrowheads="1"/>
            </p:cNvSpPr>
            <p:nvPr/>
          </p:nvSpPr>
          <p:spPr bwMode="auto">
            <a:xfrm>
              <a:off x="1283" y="1163"/>
              <a:ext cx="182" cy="158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4666766"/>
            <a:ext cx="9083408" cy="2170113"/>
            <a:chOff x="0" y="4666766"/>
            <a:chExt cx="9083408" cy="2170113"/>
          </a:xfrm>
        </p:grpSpPr>
        <p:sp>
          <p:nvSpPr>
            <p:cNvPr id="43" name="Oval 42" descr="20%"/>
            <p:cNvSpPr>
              <a:spLocks noChangeAspect="1" noChangeArrowheads="1"/>
            </p:cNvSpPr>
            <p:nvPr/>
          </p:nvSpPr>
          <p:spPr bwMode="auto">
            <a:xfrm>
              <a:off x="1096963" y="5427179"/>
              <a:ext cx="431800" cy="117475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3"/>
            <p:cNvSpPr>
              <a:spLocks noChangeAspect="1" noChangeShapeType="1"/>
            </p:cNvSpPr>
            <p:nvPr/>
          </p:nvSpPr>
          <p:spPr bwMode="auto">
            <a:xfrm>
              <a:off x="1468438" y="5612916"/>
              <a:ext cx="74136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4"/>
            <p:cNvSpPr>
              <a:spLocks noChangeAspect="1" noChangeShapeType="1"/>
            </p:cNvSpPr>
            <p:nvPr/>
          </p:nvSpPr>
          <p:spPr bwMode="auto">
            <a:xfrm>
              <a:off x="1468438" y="6478104"/>
              <a:ext cx="74136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5"/>
            <p:cNvSpPr>
              <a:spLocks noChangeAspect="1" noChangeShapeType="1"/>
            </p:cNvSpPr>
            <p:nvPr/>
          </p:nvSpPr>
          <p:spPr bwMode="auto">
            <a:xfrm>
              <a:off x="2209800" y="5612916"/>
              <a:ext cx="0" cy="8651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6"/>
            <p:cNvSpPr>
              <a:spLocks noChangeAspect="1" noChangeShapeType="1"/>
            </p:cNvSpPr>
            <p:nvPr/>
          </p:nvSpPr>
          <p:spPr bwMode="auto">
            <a:xfrm>
              <a:off x="3014663" y="5612916"/>
              <a:ext cx="80327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7"/>
            <p:cNvSpPr>
              <a:spLocks noChangeAspect="1" noChangeShapeType="1"/>
            </p:cNvSpPr>
            <p:nvPr/>
          </p:nvSpPr>
          <p:spPr bwMode="auto">
            <a:xfrm>
              <a:off x="3014663" y="6478104"/>
              <a:ext cx="80327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8"/>
            <p:cNvSpPr>
              <a:spLocks noChangeAspect="1" noChangeShapeType="1"/>
            </p:cNvSpPr>
            <p:nvPr/>
          </p:nvSpPr>
          <p:spPr bwMode="auto">
            <a:xfrm>
              <a:off x="3014663" y="5612916"/>
              <a:ext cx="0" cy="865188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9"/>
            <p:cNvSpPr>
              <a:spLocks noChangeAspect="1" noChangeShapeType="1"/>
            </p:cNvSpPr>
            <p:nvPr/>
          </p:nvSpPr>
          <p:spPr bwMode="auto">
            <a:xfrm>
              <a:off x="1778000" y="5612916"/>
              <a:ext cx="6191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50"/>
            <p:cNvSpPr>
              <a:spLocks noChangeAspect="1" noChangeShapeType="1"/>
            </p:cNvSpPr>
            <p:nvPr/>
          </p:nvSpPr>
          <p:spPr bwMode="auto">
            <a:xfrm>
              <a:off x="1716088" y="6478104"/>
              <a:ext cx="61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51"/>
            <p:cNvSpPr>
              <a:spLocks noChangeAspect="1" noChangeShapeType="1"/>
            </p:cNvSpPr>
            <p:nvPr/>
          </p:nvSpPr>
          <p:spPr bwMode="auto">
            <a:xfrm>
              <a:off x="3448050" y="6478104"/>
              <a:ext cx="6191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52"/>
            <p:cNvSpPr>
              <a:spLocks noChangeAspect="1" noChangeShapeType="1"/>
            </p:cNvSpPr>
            <p:nvPr/>
          </p:nvSpPr>
          <p:spPr bwMode="auto">
            <a:xfrm flipH="1">
              <a:off x="3448050" y="5612916"/>
              <a:ext cx="6191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53"/>
            <p:cNvSpPr>
              <a:spLocks noChangeAspect="1" noChangeShapeType="1"/>
            </p:cNvSpPr>
            <p:nvPr/>
          </p:nvSpPr>
          <p:spPr bwMode="auto">
            <a:xfrm flipV="1">
              <a:off x="2209800" y="6046304"/>
              <a:ext cx="0" cy="61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54"/>
            <p:cNvSpPr>
              <a:spLocks noChangeAspect="1" noChangeShapeType="1"/>
            </p:cNvSpPr>
            <p:nvPr/>
          </p:nvSpPr>
          <p:spPr bwMode="auto">
            <a:xfrm>
              <a:off x="3014663" y="5982804"/>
              <a:ext cx="0" cy="6350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5"/>
            <p:cNvSpPr>
              <a:spLocks noChangeAspect="1"/>
            </p:cNvSpPr>
            <p:nvPr/>
          </p:nvSpPr>
          <p:spPr bwMode="auto">
            <a:xfrm>
              <a:off x="2209800" y="6416191"/>
              <a:ext cx="804863" cy="123825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6"/>
            <p:cNvSpPr>
              <a:spLocks noChangeAspect="1"/>
            </p:cNvSpPr>
            <p:nvPr/>
          </p:nvSpPr>
          <p:spPr bwMode="auto">
            <a:xfrm>
              <a:off x="2209800" y="5551004"/>
              <a:ext cx="804863" cy="123825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57"/>
            <p:cNvSpPr>
              <a:spLocks noChangeAspect="1" noChangeShapeType="1"/>
            </p:cNvSpPr>
            <p:nvPr/>
          </p:nvSpPr>
          <p:spPr bwMode="auto">
            <a:xfrm>
              <a:off x="1236663" y="6224104"/>
              <a:ext cx="123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8"/>
            <p:cNvSpPr txBox="1">
              <a:spLocks noChangeAspect="1" noChangeArrowheads="1"/>
            </p:cNvSpPr>
            <p:nvPr/>
          </p:nvSpPr>
          <p:spPr bwMode="auto">
            <a:xfrm>
              <a:off x="1090613" y="5536716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60" name="Text Box 59"/>
            <p:cNvSpPr txBox="1">
              <a:spLocks noChangeAspect="1" noChangeArrowheads="1"/>
            </p:cNvSpPr>
            <p:nvPr/>
          </p:nvSpPr>
          <p:spPr bwMode="auto">
            <a:xfrm>
              <a:off x="1096963" y="6111391"/>
              <a:ext cx="431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61" name="Picture 60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0238" y="5936766"/>
              <a:ext cx="238125" cy="212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2" name="Picture 61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5888" y="5528779"/>
              <a:ext cx="284162" cy="188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3" name="Picture 62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0650" y="6419366"/>
              <a:ext cx="284163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4" name="Picture 63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863" y="6597166"/>
              <a:ext cx="569912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64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538" y="5838341"/>
              <a:ext cx="344487" cy="25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6" name="Picture 6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538" y="6619391"/>
              <a:ext cx="387350" cy="2174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7" name="Picture 6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538" y="5287479"/>
              <a:ext cx="363537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" name="Picture 67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7375" y="5936766"/>
              <a:ext cx="144463" cy="144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9" name="Picture 68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5913" y="5265254"/>
              <a:ext cx="714375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0" name="Text Box 69"/>
            <p:cNvSpPr txBox="1">
              <a:spLocks noChangeArrowheads="1"/>
            </p:cNvSpPr>
            <p:nvPr/>
          </p:nvSpPr>
          <p:spPr bwMode="auto">
            <a:xfrm>
              <a:off x="0" y="4666766"/>
              <a:ext cx="3760788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endParaRPr lang="en-GB" dirty="0">
                <a:solidFill>
                  <a:schemeClr val="accent2"/>
                </a:solidFill>
              </a:endParaRPr>
            </a:p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>
                  <a:solidFill>
                    <a:schemeClr val="accent2"/>
                  </a:solidFill>
                </a:rPr>
                <a:t> Gives another box diagram for</a:t>
              </a:r>
            </a:p>
          </p:txBody>
        </p:sp>
        <p:pic>
          <p:nvPicPr>
            <p:cNvPr id="71" name="Picture 70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8543" y="4967855"/>
              <a:ext cx="151923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2" name="Text Box 71"/>
            <p:cNvSpPr txBox="1">
              <a:spLocks noChangeArrowheads="1"/>
            </p:cNvSpPr>
            <p:nvPr/>
          </p:nvSpPr>
          <p:spPr bwMode="auto">
            <a:xfrm>
              <a:off x="4628867" y="5737643"/>
              <a:ext cx="4132262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dirty="0">
                  <a:solidFill>
                    <a:schemeClr val="accent2"/>
                  </a:solidFill>
                </a:rPr>
                <a:t>Same final state so sum </a:t>
              </a:r>
              <a:r>
                <a:rPr lang="en-GB" u="sng" dirty="0">
                  <a:solidFill>
                    <a:schemeClr val="accent2"/>
                  </a:solidFill>
                </a:rPr>
                <a:t>amplitudes</a:t>
              </a: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313079" y="5243413"/>
              <a:ext cx="2808288" cy="431800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75" name="Picture 74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692" y="5278856"/>
              <a:ext cx="2687637" cy="350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76" name="Text Box 75"/>
            <p:cNvSpPr txBox="1">
              <a:spLocks noChangeArrowheads="1"/>
            </p:cNvSpPr>
            <p:nvPr/>
          </p:nvSpPr>
          <p:spPr bwMode="auto">
            <a:xfrm>
              <a:off x="4628867" y="6450431"/>
              <a:ext cx="37258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>
                  <a:solidFill>
                    <a:schemeClr val="accent2"/>
                  </a:solidFill>
                </a:rPr>
                <a:t>Cancellation not exact because </a:t>
              </a:r>
              <a:endParaRPr lang="en-GB" u="sng">
                <a:solidFill>
                  <a:schemeClr val="accent2"/>
                </a:solidFill>
              </a:endParaRPr>
            </a:p>
          </p:txBody>
        </p:sp>
        <p:pic>
          <p:nvPicPr>
            <p:cNvPr id="77" name="Picture 76" descr="TP_tmp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058" y="6478969"/>
              <a:ext cx="1022350" cy="292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8" name="Rectangle 107"/>
            <p:cNvSpPr>
              <a:spLocks noChangeArrowheads="1"/>
            </p:cNvSpPr>
            <p:nvPr/>
          </p:nvSpPr>
          <p:spPr bwMode="auto">
            <a:xfrm>
              <a:off x="1804988" y="5901841"/>
              <a:ext cx="288925" cy="250825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09" name="Picture 108" descr="TP_tmp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9804" y="6169443"/>
              <a:ext cx="2689225" cy="350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69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Kaons</a:t>
            </a:r>
            <a:r>
              <a:rPr lang="en-US" dirty="0"/>
              <a:t> in weak interactions </a:t>
            </a:r>
          </a:p>
        </p:txBody>
      </p:sp>
      <p:sp>
        <p:nvSpPr>
          <p:cNvPr id="129" name="Text Box 11"/>
          <p:cNvSpPr txBox="1">
            <a:spLocks noChangeArrowheads="1"/>
          </p:cNvSpPr>
          <p:nvPr/>
        </p:nvSpPr>
        <p:spPr bwMode="auto">
          <a:xfrm>
            <a:off x="117904" y="1016515"/>
            <a:ext cx="6708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i.e. </a:t>
            </a:r>
            <a:r>
              <a:rPr lang="en-GB"/>
              <a:t>weak interaction couples different generations of quarks</a:t>
            </a:r>
          </a:p>
        </p:txBody>
      </p:sp>
      <p:grpSp>
        <p:nvGrpSpPr>
          <p:cNvPr id="130" name="Group 31"/>
          <p:cNvGrpSpPr>
            <a:grpSpLocks/>
          </p:cNvGrpSpPr>
          <p:nvPr/>
        </p:nvGrpSpPr>
        <p:grpSpPr bwMode="auto">
          <a:xfrm>
            <a:off x="933879" y="1408627"/>
            <a:ext cx="7850188" cy="1376363"/>
            <a:chOff x="822" y="684"/>
            <a:chExt cx="4945" cy="867"/>
          </a:xfrm>
        </p:grpSpPr>
        <p:pic>
          <p:nvPicPr>
            <p:cNvPr id="131" name="Picture 32" descr="TP_tmp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5" y="1020"/>
              <a:ext cx="186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32" name="Picture 33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9" y="980"/>
              <a:ext cx="186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33" name="Freeform 34"/>
            <p:cNvSpPr>
              <a:spLocks noChangeAspect="1"/>
            </p:cNvSpPr>
            <p:nvPr/>
          </p:nvSpPr>
          <p:spPr bwMode="auto">
            <a:xfrm rot="34098047">
              <a:off x="2766" y="1002"/>
              <a:ext cx="356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Line 35"/>
            <p:cNvSpPr>
              <a:spLocks noChangeAspect="1" noChangeShapeType="1"/>
            </p:cNvSpPr>
            <p:nvPr/>
          </p:nvSpPr>
          <p:spPr bwMode="auto">
            <a:xfrm>
              <a:off x="3101" y="1124"/>
              <a:ext cx="374" cy="26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5" name="Line 36"/>
            <p:cNvSpPr>
              <a:spLocks noChangeAspect="1" noChangeShapeType="1"/>
            </p:cNvSpPr>
            <p:nvPr/>
          </p:nvSpPr>
          <p:spPr bwMode="auto">
            <a:xfrm>
              <a:off x="3106" y="1129"/>
              <a:ext cx="205" cy="14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6" name="Line 37"/>
            <p:cNvSpPr>
              <a:spLocks noChangeAspect="1" noChangeShapeType="1"/>
            </p:cNvSpPr>
            <p:nvPr/>
          </p:nvSpPr>
          <p:spPr bwMode="auto">
            <a:xfrm rot="6547757">
              <a:off x="3096" y="859"/>
              <a:ext cx="376" cy="2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7" name="Line 38"/>
            <p:cNvSpPr>
              <a:spLocks noChangeAspect="1" noChangeShapeType="1"/>
            </p:cNvSpPr>
            <p:nvPr/>
          </p:nvSpPr>
          <p:spPr bwMode="auto">
            <a:xfrm rot="6547757">
              <a:off x="3258" y="860"/>
              <a:ext cx="206" cy="144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38" name="Freeform 39"/>
            <p:cNvSpPr>
              <a:spLocks noChangeAspect="1"/>
            </p:cNvSpPr>
            <p:nvPr/>
          </p:nvSpPr>
          <p:spPr bwMode="auto">
            <a:xfrm rot="34098047">
              <a:off x="893" y="1003"/>
              <a:ext cx="355" cy="79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Line 40"/>
            <p:cNvSpPr>
              <a:spLocks noChangeAspect="1" noChangeShapeType="1"/>
            </p:cNvSpPr>
            <p:nvPr/>
          </p:nvSpPr>
          <p:spPr bwMode="auto">
            <a:xfrm>
              <a:off x="1228" y="1124"/>
              <a:ext cx="373" cy="26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0" name="Line 41"/>
            <p:cNvSpPr>
              <a:spLocks noChangeAspect="1" noChangeShapeType="1"/>
            </p:cNvSpPr>
            <p:nvPr/>
          </p:nvSpPr>
          <p:spPr bwMode="auto">
            <a:xfrm>
              <a:off x="1233" y="1129"/>
              <a:ext cx="204" cy="14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1" name="Line 42"/>
            <p:cNvSpPr>
              <a:spLocks noChangeAspect="1" noChangeShapeType="1"/>
            </p:cNvSpPr>
            <p:nvPr/>
          </p:nvSpPr>
          <p:spPr bwMode="auto">
            <a:xfrm rot="6547757">
              <a:off x="1223" y="859"/>
              <a:ext cx="376" cy="261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2" name="Line 43"/>
            <p:cNvSpPr>
              <a:spLocks noChangeAspect="1" noChangeShapeType="1"/>
            </p:cNvSpPr>
            <p:nvPr/>
          </p:nvSpPr>
          <p:spPr bwMode="auto">
            <a:xfrm rot="6547757">
              <a:off x="1385" y="860"/>
              <a:ext cx="206" cy="143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143" name="Picture 44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" y="1209"/>
              <a:ext cx="207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4" name="Picture 45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3" y="719"/>
              <a:ext cx="124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5" name="Picture 46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2" y="1316"/>
              <a:ext cx="17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6" name="Picture 47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2" y="719"/>
              <a:ext cx="125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7" name="Picture 4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" y="1318"/>
              <a:ext cx="11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8" name="Picture 49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1" y="1223"/>
              <a:ext cx="683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9" name="Freeform 50"/>
            <p:cNvSpPr>
              <a:spLocks noChangeAspect="1"/>
            </p:cNvSpPr>
            <p:nvPr/>
          </p:nvSpPr>
          <p:spPr bwMode="auto">
            <a:xfrm rot="34098047">
              <a:off x="4646" y="1002"/>
              <a:ext cx="356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Line 51"/>
            <p:cNvSpPr>
              <a:spLocks noChangeAspect="1" noChangeShapeType="1"/>
            </p:cNvSpPr>
            <p:nvPr/>
          </p:nvSpPr>
          <p:spPr bwMode="auto">
            <a:xfrm>
              <a:off x="4981" y="1124"/>
              <a:ext cx="374" cy="26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51" name="Line 52"/>
            <p:cNvSpPr>
              <a:spLocks noChangeAspect="1" noChangeShapeType="1"/>
            </p:cNvSpPr>
            <p:nvPr/>
          </p:nvSpPr>
          <p:spPr bwMode="auto">
            <a:xfrm>
              <a:off x="4986" y="1129"/>
              <a:ext cx="205" cy="145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52" name="Line 53"/>
            <p:cNvSpPr>
              <a:spLocks noChangeAspect="1" noChangeShapeType="1"/>
            </p:cNvSpPr>
            <p:nvPr/>
          </p:nvSpPr>
          <p:spPr bwMode="auto">
            <a:xfrm rot="6547757">
              <a:off x="4976" y="859"/>
              <a:ext cx="376" cy="26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53" name="Line 54"/>
            <p:cNvSpPr>
              <a:spLocks noChangeAspect="1" noChangeShapeType="1"/>
            </p:cNvSpPr>
            <p:nvPr/>
          </p:nvSpPr>
          <p:spPr bwMode="auto">
            <a:xfrm rot="6547757">
              <a:off x="5138" y="860"/>
              <a:ext cx="206" cy="144"/>
            </a:xfrm>
            <a:prstGeom prst="line">
              <a:avLst/>
            </a:prstGeom>
            <a:noFill/>
            <a:ln w="22225" cap="rnd">
              <a:solidFill>
                <a:srgbClr val="0000FF"/>
              </a:solidFill>
              <a:prstDash val="sysDot"/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154" name="Picture 55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2" y="719"/>
              <a:ext cx="125" cy="1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5" name="Picture 56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" y="1318"/>
              <a:ext cx="96" cy="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56" name="Picture 57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1" y="1223"/>
              <a:ext cx="627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7" name="Rectangle 58"/>
            <p:cNvSpPr>
              <a:spLocks noChangeArrowheads="1"/>
            </p:cNvSpPr>
            <p:nvPr/>
          </p:nvSpPr>
          <p:spPr bwMode="auto">
            <a:xfrm>
              <a:off x="822" y="684"/>
              <a:ext cx="4945" cy="867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58" name="Text Box 125"/>
          <p:cNvSpPr txBox="1">
            <a:spLocks noChangeArrowheads="1"/>
          </p:cNvSpPr>
          <p:nvPr/>
        </p:nvSpPr>
        <p:spPr bwMode="auto">
          <a:xfrm>
            <a:off x="152829" y="2880240"/>
            <a:ext cx="91090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>
                <a:solidFill>
                  <a:schemeClr val="accent2"/>
                </a:solidFill>
              </a:rPr>
              <a:t>(The same is true for leptons e.g. </a:t>
            </a:r>
            <a:r>
              <a:rPr lang="en-GB" sz="1600"/>
              <a:t>e</a:t>
            </a:r>
            <a:r>
              <a:rPr lang="en-GB" sz="1600" baseline="30000"/>
              <a:t>- </a:t>
            </a:r>
            <a:r>
              <a:rPr lang="en-GB" sz="1600">
                <a:latin typeface="Symbol" charset="0"/>
              </a:rPr>
              <a:t>n</a:t>
            </a:r>
            <a:r>
              <a:rPr lang="en-GB" sz="1600" baseline="-25000"/>
              <a:t>1 </a:t>
            </a:r>
            <a:r>
              <a:rPr lang="en-GB" sz="1600"/>
              <a:t>, e</a:t>
            </a:r>
            <a:r>
              <a:rPr lang="en-GB" sz="1600" baseline="30000"/>
              <a:t>- </a:t>
            </a:r>
            <a:r>
              <a:rPr lang="en-GB" sz="1600">
                <a:latin typeface="Symbol" charset="0"/>
              </a:rPr>
              <a:t>n</a:t>
            </a:r>
            <a:r>
              <a:rPr lang="en-GB" sz="1600" baseline="-25000"/>
              <a:t>2 </a:t>
            </a:r>
            <a:r>
              <a:rPr lang="en-GB" sz="1600"/>
              <a:t>,</a:t>
            </a:r>
            <a:r>
              <a:rPr lang="en-GB" sz="1600" baseline="-25000"/>
              <a:t> </a:t>
            </a:r>
            <a:r>
              <a:rPr lang="en-GB" sz="1600"/>
              <a:t>e</a:t>
            </a:r>
            <a:r>
              <a:rPr lang="en-GB" sz="1600" baseline="30000"/>
              <a:t>- </a:t>
            </a:r>
            <a:r>
              <a:rPr lang="en-GB" sz="1600">
                <a:latin typeface="Symbol" charset="0"/>
              </a:rPr>
              <a:t>n</a:t>
            </a:r>
            <a:r>
              <a:rPr lang="en-GB" sz="1600" baseline="-25000"/>
              <a:t>3 </a:t>
            </a:r>
            <a:r>
              <a:rPr lang="en-GB" sz="1600">
                <a:solidFill>
                  <a:schemeClr val="accent2"/>
                </a:solidFill>
              </a:rPr>
              <a:t> couplings </a:t>
            </a:r>
            <a:r>
              <a:rPr lang="en-GB" sz="1600">
                <a:solidFill>
                  <a:schemeClr val="accent2"/>
                </a:solidFill>
                <a:latin typeface="Palatino"/>
              </a:rPr>
              <a:t>–</a:t>
            </a:r>
            <a:r>
              <a:rPr lang="en-GB" sz="1600">
                <a:solidFill>
                  <a:schemeClr val="accent2"/>
                </a:solidFill>
              </a:rPr>
              <a:t> connect different generations) </a:t>
            </a:r>
          </a:p>
        </p:txBody>
      </p:sp>
    </p:spTree>
    <p:extLst>
      <p:ext uri="{BB962C8B-B14F-4D97-AF65-F5344CB8AC3E}">
        <p14:creationId xmlns:p14="http://schemas.microsoft.com/office/powerpoint/2010/main" val="271567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" y="1084844"/>
            <a:ext cx="9217776" cy="563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49893" y="4590059"/>
            <a:ext cx="4342232" cy="2048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>
                    <a:alpha val="6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1800" dirty="0">
                <a:latin typeface="+mn-lt"/>
              </a:rPr>
              <a:t> Physical symmetries: </a:t>
            </a:r>
            <a:endParaRPr lang="en-US" sz="1800" dirty="0" smtClean="0">
              <a:latin typeface="+mn-lt"/>
            </a:endParaRPr>
          </a:p>
          <a:p>
            <a:pPr lvl="1">
              <a:spcBef>
                <a:spcPct val="50000"/>
              </a:spcBef>
              <a:buFont typeface="Arial"/>
              <a:buChar char="•"/>
            </a:pPr>
            <a:r>
              <a:rPr lang="en-US" sz="1200" dirty="0" smtClean="0">
                <a:latin typeface="+mn-lt"/>
              </a:rPr>
              <a:t>People </a:t>
            </a:r>
            <a:r>
              <a:rPr lang="en-US" sz="1200" dirty="0">
                <a:latin typeface="+mn-lt"/>
              </a:rPr>
              <a:t>are approximately bilaterally </a:t>
            </a:r>
            <a:r>
              <a:rPr lang="en-US" sz="1200" dirty="0" smtClean="0">
                <a:latin typeface="+mn-lt"/>
              </a:rPr>
              <a:t>symmetric</a:t>
            </a:r>
          </a:p>
          <a:p>
            <a:pPr lvl="1">
              <a:spcBef>
                <a:spcPct val="50000"/>
              </a:spcBef>
              <a:buFont typeface="Arial"/>
              <a:buChar char="•"/>
            </a:pPr>
            <a:r>
              <a:rPr lang="en-US" sz="1200" dirty="0" smtClean="0">
                <a:latin typeface="+mn-lt"/>
              </a:rPr>
              <a:t>Spheres </a:t>
            </a:r>
            <a:r>
              <a:rPr lang="en-US" sz="1200" dirty="0">
                <a:latin typeface="+mn-lt"/>
              </a:rPr>
              <a:t>have rotational symmetries</a:t>
            </a:r>
          </a:p>
          <a:p>
            <a:pPr>
              <a:spcBef>
                <a:spcPct val="50000"/>
              </a:spcBef>
              <a:buFontTx/>
              <a:buAutoNum type="arabicPeriod"/>
            </a:pPr>
            <a:r>
              <a:rPr lang="en-US" sz="1800" dirty="0">
                <a:latin typeface="+mn-lt"/>
              </a:rPr>
              <a:t>Laws of nature are symmetric with respect to mathematical operations, </a:t>
            </a:r>
            <a:r>
              <a:rPr lang="en-US" sz="1400" dirty="0">
                <a:latin typeface="+mn-lt"/>
              </a:rPr>
              <a:t>that is: an observer cannot tell whether or not this operation has occurred</a:t>
            </a:r>
          </a:p>
        </p:txBody>
      </p:sp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5079774" y="1315771"/>
            <a:ext cx="3613334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0F0F0">
                    <a:alpha val="61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4572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9144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3716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8288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286000" indent="-4572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1800" dirty="0">
                <a:latin typeface="+mn-lt"/>
              </a:rPr>
              <a:t>	A symmetry is a change of something that leaves                            the physical description of the system unchanged.</a:t>
            </a:r>
          </a:p>
        </p:txBody>
      </p:sp>
    </p:spTree>
    <p:extLst>
      <p:ext uri="{BB962C8B-B14F-4D97-AF65-F5344CB8AC3E}">
        <p14:creationId xmlns:p14="http://schemas.microsoft.com/office/powerpoint/2010/main" val="2701306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Kaons</a:t>
            </a:r>
            <a:r>
              <a:rPr lang="en-US" dirty="0"/>
              <a:t> in weak interactions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5263" y="980896"/>
            <a:ext cx="623469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This </a:t>
            </a:r>
            <a:r>
              <a:rPr lang="en-GB" dirty="0">
                <a:solidFill>
                  <a:schemeClr val="accent2"/>
                </a:solidFill>
              </a:rPr>
              <a:t>explain the observations on the previous pages with </a:t>
            </a:r>
          </a:p>
        </p:txBody>
      </p:sp>
      <p:pic>
        <p:nvPicPr>
          <p:cNvPr id="10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67" y="1023758"/>
            <a:ext cx="1227138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519113" y="4511070"/>
            <a:ext cx="8413105" cy="1934480"/>
            <a:chOff x="519113" y="4511070"/>
            <a:chExt cx="8413105" cy="1934480"/>
          </a:xfrm>
        </p:grpSpPr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519113" y="4577745"/>
              <a:ext cx="3222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>
                  <a:solidFill>
                    <a:schemeClr val="accent2"/>
                  </a:solidFill>
                </a:rPr>
                <a:t> </a:t>
              </a:r>
            </a:p>
          </p:txBody>
        </p:sp>
        <p:pic>
          <p:nvPicPr>
            <p:cNvPr id="12" name="Picture 10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3638" y="4511070"/>
              <a:ext cx="1809750" cy="438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4" name="Group 12"/>
            <p:cNvGrpSpPr>
              <a:grpSpLocks/>
            </p:cNvGrpSpPr>
            <p:nvPr/>
          </p:nvGrpSpPr>
          <p:grpSpPr bwMode="auto">
            <a:xfrm>
              <a:off x="677218" y="5245400"/>
              <a:ext cx="3421062" cy="1200150"/>
              <a:chOff x="761" y="3468"/>
              <a:chExt cx="2155" cy="756"/>
            </a:xfrm>
          </p:grpSpPr>
          <p:sp>
            <p:nvSpPr>
              <p:cNvPr id="15" name="Line 13"/>
              <p:cNvSpPr>
                <a:spLocks noChangeAspect="1" noChangeShapeType="1"/>
              </p:cNvSpPr>
              <p:nvPr/>
            </p:nvSpPr>
            <p:spPr bwMode="auto">
              <a:xfrm>
                <a:off x="921" y="3800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6" name="Line 14"/>
              <p:cNvSpPr>
                <a:spLocks noChangeAspect="1" noChangeShapeType="1"/>
              </p:cNvSpPr>
              <p:nvPr/>
            </p:nvSpPr>
            <p:spPr bwMode="auto">
              <a:xfrm>
                <a:off x="905" y="3800"/>
                <a:ext cx="240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7" name="Group 15"/>
              <p:cNvGrpSpPr>
                <a:grpSpLocks noChangeAspect="1"/>
              </p:cNvGrpSpPr>
              <p:nvPr/>
            </p:nvGrpSpPr>
            <p:grpSpPr bwMode="auto">
              <a:xfrm rot="-2212194">
                <a:off x="1337" y="3656"/>
                <a:ext cx="481" cy="0"/>
                <a:chOff x="2009" y="3045"/>
                <a:chExt cx="681" cy="0"/>
              </a:xfrm>
            </p:grpSpPr>
            <p:sp>
              <p:nvSpPr>
                <p:cNvPr id="31" name="Line 16"/>
                <p:cNvSpPr>
                  <a:spLocks noChangeAspect="1" noChangeShapeType="1"/>
                </p:cNvSpPr>
                <p:nvPr/>
              </p:nvSpPr>
              <p:spPr bwMode="auto">
                <a:xfrm>
                  <a:off x="2009" y="3045"/>
                  <a:ext cx="681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Line 17"/>
                <p:cNvSpPr>
                  <a:spLocks noChangeAspect="1" noChangeShapeType="1"/>
                </p:cNvSpPr>
                <p:nvPr/>
              </p:nvSpPr>
              <p:spPr bwMode="auto">
                <a:xfrm>
                  <a:off x="2009" y="3045"/>
                  <a:ext cx="341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Freeform 18"/>
              <p:cNvSpPr>
                <a:spLocks noChangeAspect="1"/>
              </p:cNvSpPr>
              <p:nvPr/>
            </p:nvSpPr>
            <p:spPr bwMode="auto">
              <a:xfrm rot="34098047">
                <a:off x="1372" y="3835"/>
                <a:ext cx="302" cy="68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" name="Group 19"/>
              <p:cNvGrpSpPr>
                <a:grpSpLocks noChangeAspect="1"/>
              </p:cNvGrpSpPr>
              <p:nvPr/>
            </p:nvGrpSpPr>
            <p:grpSpPr bwMode="auto">
              <a:xfrm>
                <a:off x="1657" y="3939"/>
                <a:ext cx="318" cy="224"/>
                <a:chOff x="1426" y="1303"/>
                <a:chExt cx="563" cy="398"/>
              </a:xfrm>
            </p:grpSpPr>
            <p:sp>
              <p:nvSpPr>
                <p:cNvPr id="29" name="Line 20"/>
                <p:cNvSpPr>
                  <a:spLocks noChangeAspect="1" noChangeShapeType="1"/>
                </p:cNvSpPr>
                <p:nvPr/>
              </p:nvSpPr>
              <p:spPr bwMode="auto">
                <a:xfrm>
                  <a:off x="1426" y="1303"/>
                  <a:ext cx="563" cy="39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0" name="Line 21"/>
                <p:cNvSpPr>
                  <a:spLocks noChangeAspect="1" noChangeShapeType="1"/>
                </p:cNvSpPr>
                <p:nvPr/>
              </p:nvSpPr>
              <p:spPr bwMode="auto">
                <a:xfrm>
                  <a:off x="1433" y="1310"/>
                  <a:ext cx="309" cy="219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0" name="Group 22"/>
              <p:cNvGrpSpPr>
                <a:grpSpLocks noChangeAspect="1"/>
              </p:cNvGrpSpPr>
              <p:nvPr/>
            </p:nvGrpSpPr>
            <p:grpSpPr bwMode="auto">
              <a:xfrm rot="6547757">
                <a:off x="1653" y="3713"/>
                <a:ext cx="318" cy="224"/>
                <a:chOff x="1426" y="1303"/>
                <a:chExt cx="563" cy="398"/>
              </a:xfrm>
            </p:grpSpPr>
            <p:sp>
              <p:nvSpPr>
                <p:cNvPr id="27" name="Line 23"/>
                <p:cNvSpPr>
                  <a:spLocks noChangeAspect="1" noChangeShapeType="1"/>
                </p:cNvSpPr>
                <p:nvPr/>
              </p:nvSpPr>
              <p:spPr bwMode="auto">
                <a:xfrm>
                  <a:off x="1426" y="1303"/>
                  <a:ext cx="563" cy="39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8" name="Line 24"/>
                <p:cNvSpPr>
                  <a:spLocks noChangeAspect="1" noChangeShapeType="1"/>
                </p:cNvSpPr>
                <p:nvPr/>
              </p:nvSpPr>
              <p:spPr bwMode="auto">
                <a:xfrm>
                  <a:off x="1433" y="1310"/>
                  <a:ext cx="309" cy="219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21" name="Picture 25" descr="TP_tmp"/>
              <p:cNvPicPr>
                <a:picLocks noChangeAspect="1" noChangeArrowheads="1"/>
              </p:cNvPicPr>
              <p:nvPr>
                <p:custDataLst>
                  <p:tags r:id="rId2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0" y="3625"/>
                <a:ext cx="139" cy="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26" descr="TP_tmp"/>
              <p:cNvPicPr>
                <a:picLocks noChangeAspect="1" noChangeArrowheads="1"/>
              </p:cNvPicPr>
              <p:nvPr>
                <p:custDataLst>
                  <p:tags r:id="rId2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1" y="4128"/>
                <a:ext cx="175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3" name="Picture 27" descr="TP_tmp"/>
              <p:cNvPicPr>
                <a:picLocks noChangeAspect="1" noChangeArrowheads="1"/>
              </p:cNvPicPr>
              <p:nvPr>
                <p:custDataLst>
                  <p:tags r:id="rId2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" y="3737"/>
                <a:ext cx="192" cy="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4" name="Picture 28" descr="TP_tmp"/>
              <p:cNvPicPr>
                <a:picLocks noChangeAspect="1" noChangeArrowheads="1"/>
              </p:cNvPicPr>
              <p:nvPr>
                <p:custDataLst>
                  <p:tags r:id="rId27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88" y="3468"/>
                <a:ext cx="139" cy="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29" descr="TP_tmp"/>
              <p:cNvPicPr>
                <a:picLocks noChangeAspect="1" noChangeArrowheads="1"/>
              </p:cNvPicPr>
              <p:nvPr>
                <p:custDataLst>
                  <p:tags r:id="rId28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6" y="3725"/>
                <a:ext cx="662" cy="1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26" name="Rectangle 30"/>
              <p:cNvSpPr>
                <a:spLocks noChangeArrowheads="1"/>
              </p:cNvSpPr>
              <p:nvPr/>
            </p:nvSpPr>
            <p:spPr bwMode="auto">
              <a:xfrm>
                <a:off x="2122" y="3657"/>
                <a:ext cx="794" cy="272"/>
              </a:xfrm>
              <a:prstGeom prst="rect">
                <a:avLst/>
              </a:prstGeom>
              <a:noFill/>
              <a:ln w="22225">
                <a:solidFill>
                  <a:srgbClr val="FF66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61"/>
            <p:cNvGrpSpPr>
              <a:grpSpLocks/>
            </p:cNvGrpSpPr>
            <p:nvPr/>
          </p:nvGrpSpPr>
          <p:grpSpPr bwMode="auto">
            <a:xfrm>
              <a:off x="4458643" y="5185075"/>
              <a:ext cx="4473575" cy="1228725"/>
              <a:chOff x="3143" y="3430"/>
              <a:chExt cx="2817" cy="774"/>
            </a:xfrm>
          </p:grpSpPr>
          <p:sp>
            <p:nvSpPr>
              <p:cNvPr id="64" name="Line 62"/>
              <p:cNvSpPr>
                <a:spLocks noChangeAspect="1" noChangeShapeType="1"/>
              </p:cNvSpPr>
              <p:nvPr/>
            </p:nvSpPr>
            <p:spPr bwMode="auto">
              <a:xfrm>
                <a:off x="3283" y="3780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63"/>
              <p:cNvSpPr>
                <a:spLocks noChangeAspect="1" noChangeShapeType="1"/>
              </p:cNvSpPr>
              <p:nvPr/>
            </p:nvSpPr>
            <p:spPr bwMode="auto">
              <a:xfrm>
                <a:off x="3267" y="3780"/>
                <a:ext cx="241" cy="0"/>
              </a:xfrm>
              <a:prstGeom prst="line">
                <a:avLst/>
              </a:prstGeom>
              <a:noFill/>
              <a:ln w="22225">
                <a:solidFill>
                  <a:srgbClr val="0000FF"/>
                </a:solidFill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6" name="Group 64"/>
              <p:cNvGrpSpPr>
                <a:grpSpLocks noChangeAspect="1"/>
              </p:cNvGrpSpPr>
              <p:nvPr/>
            </p:nvGrpSpPr>
            <p:grpSpPr bwMode="auto">
              <a:xfrm rot="-2212194">
                <a:off x="3700" y="3636"/>
                <a:ext cx="480" cy="0"/>
                <a:chOff x="2009" y="3045"/>
                <a:chExt cx="681" cy="0"/>
              </a:xfrm>
            </p:grpSpPr>
            <p:sp>
              <p:nvSpPr>
                <p:cNvPr id="83" name="Line 65"/>
                <p:cNvSpPr>
                  <a:spLocks noChangeAspect="1" noChangeShapeType="1"/>
                </p:cNvSpPr>
                <p:nvPr/>
              </p:nvSpPr>
              <p:spPr bwMode="auto">
                <a:xfrm>
                  <a:off x="2009" y="3045"/>
                  <a:ext cx="681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Line 66"/>
                <p:cNvSpPr>
                  <a:spLocks noChangeAspect="1" noChangeShapeType="1"/>
                </p:cNvSpPr>
                <p:nvPr/>
              </p:nvSpPr>
              <p:spPr bwMode="auto">
                <a:xfrm>
                  <a:off x="2009" y="3045"/>
                  <a:ext cx="341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7" name="Freeform 67"/>
              <p:cNvSpPr>
                <a:spLocks noChangeAspect="1"/>
              </p:cNvSpPr>
              <p:nvPr/>
            </p:nvSpPr>
            <p:spPr bwMode="auto">
              <a:xfrm rot="34098047">
                <a:off x="3734" y="3815"/>
                <a:ext cx="302" cy="68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68" name="Group 68"/>
              <p:cNvGrpSpPr>
                <a:grpSpLocks noChangeAspect="1"/>
              </p:cNvGrpSpPr>
              <p:nvPr/>
            </p:nvGrpSpPr>
            <p:grpSpPr bwMode="auto">
              <a:xfrm>
                <a:off x="4019" y="3919"/>
                <a:ext cx="318" cy="224"/>
                <a:chOff x="1426" y="1303"/>
                <a:chExt cx="563" cy="398"/>
              </a:xfrm>
            </p:grpSpPr>
            <p:sp>
              <p:nvSpPr>
                <p:cNvPr id="81" name="Line 69"/>
                <p:cNvSpPr>
                  <a:spLocks noChangeAspect="1" noChangeShapeType="1"/>
                </p:cNvSpPr>
                <p:nvPr/>
              </p:nvSpPr>
              <p:spPr bwMode="auto">
                <a:xfrm>
                  <a:off x="1426" y="1303"/>
                  <a:ext cx="563" cy="39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Line 70"/>
                <p:cNvSpPr>
                  <a:spLocks noChangeAspect="1" noChangeShapeType="1"/>
                </p:cNvSpPr>
                <p:nvPr/>
              </p:nvSpPr>
              <p:spPr bwMode="auto">
                <a:xfrm>
                  <a:off x="1433" y="1310"/>
                  <a:ext cx="309" cy="219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71"/>
              <p:cNvGrpSpPr>
                <a:grpSpLocks noChangeAspect="1"/>
              </p:cNvGrpSpPr>
              <p:nvPr/>
            </p:nvGrpSpPr>
            <p:grpSpPr bwMode="auto">
              <a:xfrm rot="6547757">
                <a:off x="4016" y="3693"/>
                <a:ext cx="318" cy="223"/>
                <a:chOff x="1426" y="1303"/>
                <a:chExt cx="563" cy="398"/>
              </a:xfrm>
            </p:grpSpPr>
            <p:sp>
              <p:nvSpPr>
                <p:cNvPr id="79" name="Line 72"/>
                <p:cNvSpPr>
                  <a:spLocks noChangeAspect="1" noChangeShapeType="1"/>
                </p:cNvSpPr>
                <p:nvPr/>
              </p:nvSpPr>
              <p:spPr bwMode="auto">
                <a:xfrm>
                  <a:off x="1426" y="1303"/>
                  <a:ext cx="563" cy="39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Line 73"/>
                <p:cNvSpPr>
                  <a:spLocks noChangeAspect="1" noChangeShapeType="1"/>
                </p:cNvSpPr>
                <p:nvPr/>
              </p:nvSpPr>
              <p:spPr bwMode="auto">
                <a:xfrm>
                  <a:off x="1433" y="1310"/>
                  <a:ext cx="309" cy="219"/>
                </a:xfrm>
                <a:prstGeom prst="line">
                  <a:avLst/>
                </a:prstGeom>
                <a:noFill/>
                <a:ln w="22225" cap="rnd">
                  <a:solidFill>
                    <a:srgbClr val="0000FF"/>
                  </a:solidFill>
                  <a:prstDash val="sysDot"/>
                  <a:round/>
                  <a:headEnd/>
                  <a:tailEnd type="arrow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pic>
            <p:nvPicPr>
              <p:cNvPr id="70" name="Picture 74" descr="TP_tmp"/>
              <p:cNvPicPr>
                <a:picLocks noChangeAspect="1" noChangeArrowheads="1"/>
              </p:cNvPicPr>
              <p:nvPr>
                <p:custDataLst>
                  <p:tags r:id="rId18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22" y="3605"/>
                <a:ext cx="139" cy="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75" descr="TP_tmp"/>
              <p:cNvPicPr>
                <a:picLocks noChangeAspect="1" noChangeArrowheads="1"/>
              </p:cNvPicPr>
              <p:nvPr>
                <p:custDataLst>
                  <p:tags r:id="rId19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3" y="4108"/>
                <a:ext cx="175" cy="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76" descr="TP_tmp"/>
              <p:cNvPicPr>
                <a:picLocks noChangeAspect="1" noChangeArrowheads="1"/>
              </p:cNvPicPr>
              <p:nvPr>
                <p:custDataLst>
                  <p:tags r:id="rId20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3" y="3705"/>
                <a:ext cx="96" cy="1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77" descr="TP_tmp"/>
              <p:cNvPicPr>
                <a:picLocks noChangeAspect="1" noChangeArrowheads="1"/>
              </p:cNvPicPr>
              <p:nvPr>
                <p:custDataLst>
                  <p:tags r:id="rId21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1" y="3448"/>
                <a:ext cx="80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74" name="Rectangle 78"/>
              <p:cNvSpPr>
                <a:spLocks noChangeArrowheads="1"/>
              </p:cNvSpPr>
              <p:nvPr/>
            </p:nvSpPr>
            <p:spPr bwMode="auto">
              <a:xfrm>
                <a:off x="4541" y="3660"/>
                <a:ext cx="1419" cy="272"/>
              </a:xfrm>
              <a:prstGeom prst="rect">
                <a:avLst/>
              </a:prstGeom>
              <a:noFill/>
              <a:ln w="22225">
                <a:solidFill>
                  <a:srgbClr val="FF66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75" name="Picture 79" descr="TP_tmp"/>
              <p:cNvPicPr>
                <a:picLocks noChangeAspect="1" noChangeArrowheads="1"/>
              </p:cNvPicPr>
              <p:nvPr>
                <p:custDataLst>
                  <p:tags r:id="rId22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4" y="3705"/>
                <a:ext cx="1325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76" name="Group 80"/>
              <p:cNvGrpSpPr>
                <a:grpSpLocks/>
              </p:cNvGrpSpPr>
              <p:nvPr/>
            </p:nvGrpSpPr>
            <p:grpSpPr bwMode="auto">
              <a:xfrm>
                <a:off x="3154" y="3430"/>
                <a:ext cx="578" cy="273"/>
                <a:chOff x="3086" y="3316"/>
                <a:chExt cx="578" cy="273"/>
              </a:xfrm>
            </p:grpSpPr>
            <p:pic>
              <p:nvPicPr>
                <p:cNvPr id="77" name="Picture 81" descr="TP_tmp"/>
                <p:cNvPicPr>
                  <a:picLocks noChangeAspect="1" noChangeArrowheads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86" y="3316"/>
                  <a:ext cx="442" cy="184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  <a:miter lim="800000"/>
                  <a:headEnd/>
                  <a:tailEnd type="non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78" name="Line 82"/>
                <p:cNvSpPr>
                  <a:spLocks noChangeShapeType="1"/>
                </p:cNvSpPr>
                <p:nvPr/>
              </p:nvSpPr>
              <p:spPr bwMode="auto">
                <a:xfrm>
                  <a:off x="3529" y="3498"/>
                  <a:ext cx="135" cy="91"/>
                </a:xfrm>
                <a:prstGeom prst="line">
                  <a:avLst/>
                </a:prstGeom>
                <a:noFill/>
                <a:ln w="22225">
                  <a:solidFill>
                    <a:srgbClr val="FF0000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85" name="Text Box 83"/>
            <p:cNvSpPr txBox="1">
              <a:spLocks noChangeArrowheads="1"/>
            </p:cNvSpPr>
            <p:nvPr/>
          </p:nvSpPr>
          <p:spPr bwMode="auto">
            <a:xfrm>
              <a:off x="736601" y="4555520"/>
              <a:ext cx="16541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dirty="0">
                  <a:solidFill>
                    <a:schemeClr val="accent2"/>
                  </a:solidFill>
                </a:rPr>
                <a:t>Hence expect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7676" y="1725710"/>
            <a:ext cx="8543146" cy="2287132"/>
            <a:chOff x="447676" y="1725710"/>
            <a:chExt cx="8543146" cy="2287132"/>
          </a:xfrm>
        </p:grpSpPr>
        <p:pic>
          <p:nvPicPr>
            <p:cNvPr id="6" name="Picture 4" descr="TP_tmp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547" y="3627080"/>
              <a:ext cx="3943350" cy="350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7" name="Picture 5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110" y="3590567"/>
              <a:ext cx="3914775" cy="379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47676" y="1725710"/>
              <a:ext cx="831218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dirty="0" smtClean="0">
                  <a:solidFill>
                    <a:schemeClr val="accent2"/>
                  </a:solidFill>
                </a:rPr>
                <a:t> </a:t>
              </a:r>
              <a:r>
                <a:rPr lang="en-GB" dirty="0" err="1" smtClean="0">
                  <a:solidFill>
                    <a:schemeClr val="accent2"/>
                  </a:solidFill>
                </a:rPr>
                <a:t>Kaon</a:t>
              </a:r>
              <a:r>
                <a:rPr lang="en-GB" dirty="0" smtClean="0">
                  <a:solidFill>
                    <a:schemeClr val="accent2"/>
                  </a:solidFill>
                </a:rPr>
                <a:t> </a:t>
              </a:r>
              <a:r>
                <a:rPr lang="en-GB" dirty="0">
                  <a:solidFill>
                    <a:schemeClr val="accent2"/>
                  </a:solidFill>
                </a:rPr>
                <a:t>decay suppressed by a factor of                              relative to pion decay </a:t>
              </a:r>
            </a:p>
          </p:txBody>
        </p:sp>
        <p:pic>
          <p:nvPicPr>
            <p:cNvPr id="9" name="Picture 7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2857" y="1771747"/>
              <a:ext cx="1665287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459597" y="3581042"/>
              <a:ext cx="4140200" cy="431800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850622" y="3581042"/>
              <a:ext cx="4140200" cy="431800"/>
            </a:xfrm>
            <a:prstGeom prst="rect">
              <a:avLst/>
            </a:prstGeom>
            <a:noFill/>
            <a:ln w="22225">
              <a:solidFill>
                <a:srgbClr val="FF66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86" name="Group 84"/>
            <p:cNvGrpSpPr>
              <a:grpSpLocks/>
            </p:cNvGrpSpPr>
            <p:nvPr/>
          </p:nvGrpSpPr>
          <p:grpSpPr bwMode="auto">
            <a:xfrm>
              <a:off x="710422" y="2371367"/>
              <a:ext cx="7691438" cy="1111250"/>
              <a:chOff x="672" y="1972"/>
              <a:chExt cx="4845" cy="700"/>
            </a:xfrm>
          </p:grpSpPr>
          <p:pic>
            <p:nvPicPr>
              <p:cNvPr id="87" name="Picture 85" descr="magic"/>
              <p:cNvPicPr>
                <a:picLocks noChangeAspect="1" noChangeArrowheads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59" y="2320"/>
                <a:ext cx="80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FF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88" name="Arc 86"/>
              <p:cNvSpPr>
                <a:spLocks/>
              </p:cNvSpPr>
              <p:nvPr/>
            </p:nvSpPr>
            <p:spPr bwMode="auto">
              <a:xfrm>
                <a:off x="1244" y="2127"/>
                <a:ext cx="336" cy="19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9" name="Arc 87"/>
              <p:cNvSpPr>
                <a:spLocks/>
              </p:cNvSpPr>
              <p:nvPr/>
            </p:nvSpPr>
            <p:spPr bwMode="auto">
              <a:xfrm flipV="1">
                <a:off x="1244" y="2319"/>
                <a:ext cx="336" cy="19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Line 88"/>
              <p:cNvSpPr>
                <a:spLocks noChangeShapeType="1"/>
              </p:cNvSpPr>
              <p:nvPr/>
            </p:nvSpPr>
            <p:spPr bwMode="auto">
              <a:xfrm>
                <a:off x="1052" y="2507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1" name="Line 89"/>
              <p:cNvSpPr>
                <a:spLocks noChangeShapeType="1"/>
              </p:cNvSpPr>
              <p:nvPr/>
            </p:nvSpPr>
            <p:spPr bwMode="auto">
              <a:xfrm>
                <a:off x="1052" y="2127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Line 90"/>
              <p:cNvSpPr>
                <a:spLocks noChangeShapeType="1"/>
              </p:cNvSpPr>
              <p:nvPr/>
            </p:nvSpPr>
            <p:spPr bwMode="auto">
              <a:xfrm>
                <a:off x="1244" y="2507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Line 91"/>
              <p:cNvSpPr>
                <a:spLocks noChangeShapeType="1"/>
              </p:cNvSpPr>
              <p:nvPr/>
            </p:nvSpPr>
            <p:spPr bwMode="auto">
              <a:xfrm>
                <a:off x="1292" y="2127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92" descr="20%"/>
              <p:cNvSpPr>
                <a:spLocks noChangeArrowheads="1"/>
              </p:cNvSpPr>
              <p:nvPr/>
            </p:nvSpPr>
            <p:spPr bwMode="auto">
              <a:xfrm>
                <a:off x="956" y="2031"/>
                <a:ext cx="192" cy="576"/>
              </a:xfrm>
              <a:prstGeom prst="ellipse">
                <a:avLst/>
              </a:prstGeom>
              <a:pattFill prst="pct20">
                <a:fgClr>
                  <a:srgbClr val="CC99FF"/>
                </a:fgClr>
                <a:bgClr>
                  <a:srgbClr val="FFFFFF"/>
                </a:bgClr>
              </a:pattFill>
              <a:ln w="19050">
                <a:solidFill>
                  <a:srgbClr val="CC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5" name="Freeform 93"/>
              <p:cNvSpPr>
                <a:spLocks noChangeAspect="1"/>
              </p:cNvSpPr>
              <p:nvPr/>
            </p:nvSpPr>
            <p:spPr bwMode="auto">
              <a:xfrm rot="10800000">
                <a:off x="1580" y="2268"/>
                <a:ext cx="499" cy="112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Line 94"/>
              <p:cNvSpPr>
                <a:spLocks noChangeAspect="1" noChangeShapeType="1"/>
              </p:cNvSpPr>
              <p:nvPr/>
            </p:nvSpPr>
            <p:spPr bwMode="auto">
              <a:xfrm>
                <a:off x="2079" y="2328"/>
                <a:ext cx="361" cy="25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" name="Line 95"/>
              <p:cNvSpPr>
                <a:spLocks noChangeAspect="1" noChangeShapeType="1"/>
              </p:cNvSpPr>
              <p:nvPr/>
            </p:nvSpPr>
            <p:spPr bwMode="auto">
              <a:xfrm>
                <a:off x="2083" y="2332"/>
                <a:ext cx="199" cy="141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8" name="Line 96"/>
              <p:cNvSpPr>
                <a:spLocks noChangeAspect="1" noChangeShapeType="1"/>
              </p:cNvSpPr>
              <p:nvPr/>
            </p:nvSpPr>
            <p:spPr bwMode="auto">
              <a:xfrm rot="6547757">
                <a:off x="2074" y="2072"/>
                <a:ext cx="361" cy="25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9" name="Line 97"/>
              <p:cNvSpPr>
                <a:spLocks noChangeAspect="1" noChangeShapeType="1"/>
              </p:cNvSpPr>
              <p:nvPr/>
            </p:nvSpPr>
            <p:spPr bwMode="auto">
              <a:xfrm rot="6547757">
                <a:off x="2230" y="2073"/>
                <a:ext cx="199" cy="140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00" name="Picture 98" descr="TP_tmp"/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6" y="2509"/>
                <a:ext cx="21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01" name="Picture 99" descr="TP_tmp"/>
              <p:cNvPicPr>
                <a:picLocks noChangeAspect="1" noChangeArrowheads="1"/>
              </p:cNvPicPr>
              <p:nvPr>
                <p:custDataLst>
                  <p:tags r:id="rId6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3" y="1972"/>
                <a:ext cx="188" cy="1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100" descr="TP_tmp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2199"/>
                <a:ext cx="221" cy="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03" name="Arc 101"/>
              <p:cNvSpPr>
                <a:spLocks/>
              </p:cNvSpPr>
              <p:nvPr/>
            </p:nvSpPr>
            <p:spPr bwMode="auto">
              <a:xfrm>
                <a:off x="4084" y="2130"/>
                <a:ext cx="336" cy="19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Arc 102"/>
              <p:cNvSpPr>
                <a:spLocks/>
              </p:cNvSpPr>
              <p:nvPr/>
            </p:nvSpPr>
            <p:spPr bwMode="auto">
              <a:xfrm flipV="1">
                <a:off x="4084" y="2322"/>
                <a:ext cx="336" cy="19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5" name="Line 103"/>
              <p:cNvSpPr>
                <a:spLocks noChangeShapeType="1"/>
              </p:cNvSpPr>
              <p:nvPr/>
            </p:nvSpPr>
            <p:spPr bwMode="auto">
              <a:xfrm>
                <a:off x="3892" y="2510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Line 104"/>
              <p:cNvSpPr>
                <a:spLocks noChangeShapeType="1"/>
              </p:cNvSpPr>
              <p:nvPr/>
            </p:nvSpPr>
            <p:spPr bwMode="auto">
              <a:xfrm>
                <a:off x="3892" y="2130"/>
                <a:ext cx="192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Line 105"/>
              <p:cNvSpPr>
                <a:spLocks noChangeShapeType="1"/>
              </p:cNvSpPr>
              <p:nvPr/>
            </p:nvSpPr>
            <p:spPr bwMode="auto">
              <a:xfrm>
                <a:off x="4084" y="2510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Line 106"/>
              <p:cNvSpPr>
                <a:spLocks noChangeShapeType="1"/>
              </p:cNvSpPr>
              <p:nvPr/>
            </p:nvSpPr>
            <p:spPr bwMode="auto">
              <a:xfrm>
                <a:off x="4132" y="2130"/>
                <a:ext cx="4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Oval 107" descr="20%"/>
              <p:cNvSpPr>
                <a:spLocks noChangeArrowheads="1"/>
              </p:cNvSpPr>
              <p:nvPr/>
            </p:nvSpPr>
            <p:spPr bwMode="auto">
              <a:xfrm>
                <a:off x="3796" y="2034"/>
                <a:ext cx="192" cy="576"/>
              </a:xfrm>
              <a:prstGeom prst="ellipse">
                <a:avLst/>
              </a:prstGeom>
              <a:pattFill prst="pct20">
                <a:fgClr>
                  <a:srgbClr val="CC99FF"/>
                </a:fgClr>
                <a:bgClr>
                  <a:srgbClr val="FFFFFF"/>
                </a:bgClr>
              </a:pattFill>
              <a:ln w="19050">
                <a:solidFill>
                  <a:srgbClr val="CC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Freeform 108"/>
              <p:cNvSpPr>
                <a:spLocks noChangeAspect="1"/>
              </p:cNvSpPr>
              <p:nvPr/>
            </p:nvSpPr>
            <p:spPr bwMode="auto">
              <a:xfrm rot="10800000">
                <a:off x="4420" y="2271"/>
                <a:ext cx="499" cy="112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Line 109"/>
              <p:cNvSpPr>
                <a:spLocks noChangeAspect="1" noChangeShapeType="1"/>
              </p:cNvSpPr>
              <p:nvPr/>
            </p:nvSpPr>
            <p:spPr bwMode="auto">
              <a:xfrm>
                <a:off x="4919" y="2331"/>
                <a:ext cx="361" cy="25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2" name="Line 110"/>
              <p:cNvSpPr>
                <a:spLocks noChangeAspect="1" noChangeShapeType="1"/>
              </p:cNvSpPr>
              <p:nvPr/>
            </p:nvSpPr>
            <p:spPr bwMode="auto">
              <a:xfrm>
                <a:off x="4923" y="2335"/>
                <a:ext cx="199" cy="141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3" name="Line 111"/>
              <p:cNvSpPr>
                <a:spLocks noChangeAspect="1" noChangeShapeType="1"/>
              </p:cNvSpPr>
              <p:nvPr/>
            </p:nvSpPr>
            <p:spPr bwMode="auto">
              <a:xfrm rot="6547757">
                <a:off x="4914" y="2075"/>
                <a:ext cx="361" cy="254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4" name="Line 112"/>
              <p:cNvSpPr>
                <a:spLocks noChangeAspect="1" noChangeShapeType="1"/>
              </p:cNvSpPr>
              <p:nvPr/>
            </p:nvSpPr>
            <p:spPr bwMode="auto">
              <a:xfrm rot="6547757">
                <a:off x="5070" y="2076"/>
                <a:ext cx="199" cy="140"/>
              </a:xfrm>
              <a:prstGeom prst="line">
                <a:avLst/>
              </a:prstGeom>
              <a:noFill/>
              <a:ln w="22225" cap="rnd">
                <a:solidFill>
                  <a:srgbClr val="0000FF"/>
                </a:solidFill>
                <a:prstDash val="sysDot"/>
                <a:round/>
                <a:headEnd/>
                <a:tailEnd type="arrow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15" name="Picture 113" descr="TP_tmp"/>
              <p:cNvPicPr>
                <a:picLocks noChangeAspect="1" noChangeArrowheads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0" y="2512"/>
                <a:ext cx="217" cy="1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16" name="Picture 114" descr="TP_tmp"/>
              <p:cNvPicPr>
                <a:picLocks noChangeAspect="1" noChangeArrowheads="1"/>
              </p:cNvPicPr>
              <p:nvPr>
                <p:custDataLst>
                  <p:tags r:id="rId9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63" y="1975"/>
                <a:ext cx="188" cy="15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17" name="Picture 115" descr="TP_tmp"/>
              <p:cNvPicPr>
                <a:picLocks noChangeAspect="1" noChangeArrowheads="1"/>
              </p:cNvPicPr>
              <p:nvPr>
                <p:custDataLst>
                  <p:tags r:id="rId10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40" y="2235"/>
                <a:ext cx="258" cy="1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18" name="Group 116"/>
              <p:cNvGrpSpPr>
                <a:grpSpLocks/>
              </p:cNvGrpSpPr>
              <p:nvPr/>
            </p:nvGrpSpPr>
            <p:grpSpPr bwMode="auto">
              <a:xfrm>
                <a:off x="1579" y="1974"/>
                <a:ext cx="545" cy="250"/>
                <a:chOff x="1600" y="1774"/>
                <a:chExt cx="545" cy="250"/>
              </a:xfrm>
            </p:grpSpPr>
            <p:pic>
              <p:nvPicPr>
                <p:cNvPr id="125" name="Picture 117" descr="TP_tmp"/>
                <p:cNvPicPr>
                  <a:picLocks noChangeAspect="1" noChangeArrowheads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03" y="1774"/>
                  <a:ext cx="442" cy="184"/>
                </a:xfrm>
                <a:prstGeom prst="rect">
                  <a:avLst/>
                </a:prstGeom>
                <a:noFill/>
                <a:ln w="22225">
                  <a:solidFill>
                    <a:srgbClr val="FF0000"/>
                  </a:solidFill>
                  <a:miter lim="800000"/>
                  <a:headEnd/>
                  <a:tailEnd type="non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26" name="Line 118"/>
                <p:cNvSpPr>
                  <a:spLocks noChangeShapeType="1"/>
                </p:cNvSpPr>
                <p:nvPr/>
              </p:nvSpPr>
              <p:spPr bwMode="auto">
                <a:xfrm flipH="1">
                  <a:off x="1600" y="1933"/>
                  <a:ext cx="91" cy="91"/>
                </a:xfrm>
                <a:prstGeom prst="line">
                  <a:avLst/>
                </a:prstGeom>
                <a:noFill/>
                <a:ln w="22225">
                  <a:solidFill>
                    <a:srgbClr val="FF0000"/>
                  </a:solidFill>
                  <a:round/>
                  <a:headEnd/>
                  <a:tailEnd type="triangle" w="lg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19" name="Line 119"/>
              <p:cNvSpPr>
                <a:spLocks noChangeShapeType="1"/>
              </p:cNvSpPr>
              <p:nvPr/>
            </p:nvSpPr>
            <p:spPr bwMode="auto">
              <a:xfrm flipH="1">
                <a:off x="4436" y="2133"/>
                <a:ext cx="91" cy="91"/>
              </a:xfrm>
              <a:prstGeom prst="line">
                <a:avLst/>
              </a:prstGeom>
              <a:noFill/>
              <a:ln w="22225">
                <a:solidFill>
                  <a:srgbClr val="FF0000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pic>
            <p:nvPicPr>
              <p:cNvPr id="120" name="Picture 120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9" y="1974"/>
                <a:ext cx="387" cy="184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  <a:miter lim="800000"/>
                <a:headEnd/>
                <a:tailEnd type="none" w="lg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1" name="Picture 121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29" y="1972"/>
                <a:ext cx="110" cy="1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Picture 122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2" y="2542"/>
                <a:ext cx="111" cy="1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3" name="Picture 123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2" y="1988"/>
                <a:ext cx="92" cy="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124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3" y="2508"/>
                <a:ext cx="110" cy="1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09957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neutral </a:t>
            </a:r>
            <a:r>
              <a:rPr lang="en-US" dirty="0" err="1" smtClean="0"/>
              <a:t>Kaon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42875" y="1025525"/>
            <a:ext cx="597907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 Neutral </a:t>
            </a:r>
            <a:r>
              <a:rPr lang="en-GB" dirty="0" err="1">
                <a:solidFill>
                  <a:srgbClr val="FF0000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are </a:t>
            </a:r>
            <a:r>
              <a:rPr lang="en-GB" dirty="0"/>
              <a:t>produced</a:t>
            </a:r>
            <a:r>
              <a:rPr lang="en-GB" dirty="0">
                <a:solidFill>
                  <a:schemeClr val="accent2"/>
                </a:solidFill>
              </a:rPr>
              <a:t> copiously in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 </a:t>
            </a:r>
            <a:r>
              <a:rPr lang="en-GB" dirty="0"/>
              <a:t>strong interactions</a:t>
            </a:r>
            <a:r>
              <a:rPr lang="en-GB" dirty="0">
                <a:solidFill>
                  <a:schemeClr val="accent2"/>
                </a:solidFill>
              </a:rPr>
              <a:t>, e.g. </a:t>
            </a:r>
          </a:p>
        </p:txBody>
      </p:sp>
      <p:pic>
        <p:nvPicPr>
          <p:cNvPr id="5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1859081"/>
            <a:ext cx="41036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9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3" y="2159118"/>
            <a:ext cx="5256212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" name="Group 232"/>
          <p:cNvGrpSpPr>
            <a:grpSpLocks/>
          </p:cNvGrpSpPr>
          <p:nvPr/>
        </p:nvGrpSpPr>
        <p:grpSpPr bwMode="auto">
          <a:xfrm>
            <a:off x="6369050" y="989012"/>
            <a:ext cx="2774950" cy="1685925"/>
            <a:chOff x="4184" y="463"/>
            <a:chExt cx="1748" cy="1062"/>
          </a:xfrm>
        </p:grpSpPr>
        <p:pic>
          <p:nvPicPr>
            <p:cNvPr id="8" name="Picture 196" descr="TP_tmp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" y="660"/>
              <a:ext cx="183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9" name="Oval 197" descr="Dark upward diagonal"/>
            <p:cNvSpPr>
              <a:spLocks noChangeAspect="1" noChangeArrowheads="1"/>
            </p:cNvSpPr>
            <p:nvPr/>
          </p:nvSpPr>
          <p:spPr bwMode="auto">
            <a:xfrm>
              <a:off x="4396" y="622"/>
              <a:ext cx="181" cy="200"/>
            </a:xfrm>
            <a:prstGeom prst="ellipse">
              <a:avLst/>
            </a:prstGeom>
            <a:pattFill prst="dkUpDiag">
              <a:fgClr>
                <a:srgbClr val="0000FF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Oval 198" descr="Dark upward diagonal"/>
            <p:cNvSpPr>
              <a:spLocks noChangeAspect="1" noChangeArrowheads="1"/>
            </p:cNvSpPr>
            <p:nvPr/>
          </p:nvSpPr>
          <p:spPr bwMode="auto">
            <a:xfrm>
              <a:off x="5510" y="611"/>
              <a:ext cx="180" cy="199"/>
            </a:xfrm>
            <a:prstGeom prst="ellipse">
              <a:avLst/>
            </a:prstGeom>
            <a:pattFill prst="dkUpDiag">
              <a:fgClr>
                <a:srgbClr val="0000FF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199"/>
            <p:cNvSpPr>
              <a:spLocks noChangeAspect="1" noChangeShapeType="1"/>
            </p:cNvSpPr>
            <p:nvPr/>
          </p:nvSpPr>
          <p:spPr bwMode="auto">
            <a:xfrm flipV="1">
              <a:off x="4483" y="612"/>
              <a:ext cx="1113" cy="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2" name="Freeform 200"/>
            <p:cNvSpPr>
              <a:spLocks noChangeAspect="1"/>
            </p:cNvSpPr>
            <p:nvPr/>
          </p:nvSpPr>
          <p:spPr bwMode="auto">
            <a:xfrm>
              <a:off x="4849" y="938"/>
              <a:ext cx="415" cy="102"/>
            </a:xfrm>
            <a:custGeom>
              <a:avLst/>
              <a:gdLst>
                <a:gd name="T0" fmla="*/ 124 w 3632"/>
                <a:gd name="T1" fmla="*/ 21 h 743"/>
                <a:gd name="T2" fmla="*/ 403 w 3632"/>
                <a:gd name="T3" fmla="*/ 21 h 743"/>
                <a:gd name="T4" fmla="*/ 619 w 3632"/>
                <a:gd name="T5" fmla="*/ 120 h 743"/>
                <a:gd name="T6" fmla="*/ 799 w 3632"/>
                <a:gd name="T7" fmla="*/ 336 h 743"/>
                <a:gd name="T8" fmla="*/ 836 w 3632"/>
                <a:gd name="T9" fmla="*/ 534 h 743"/>
                <a:gd name="T10" fmla="*/ 786 w 3632"/>
                <a:gd name="T11" fmla="*/ 658 h 743"/>
                <a:gd name="T12" fmla="*/ 644 w 3632"/>
                <a:gd name="T13" fmla="*/ 732 h 743"/>
                <a:gd name="T14" fmla="*/ 502 w 3632"/>
                <a:gd name="T15" fmla="*/ 664 h 743"/>
                <a:gd name="T16" fmla="*/ 446 w 3632"/>
                <a:gd name="T17" fmla="*/ 491 h 743"/>
                <a:gd name="T18" fmla="*/ 514 w 3632"/>
                <a:gd name="T19" fmla="*/ 274 h 743"/>
                <a:gd name="T20" fmla="*/ 625 w 3632"/>
                <a:gd name="T21" fmla="*/ 157 h 743"/>
                <a:gd name="T22" fmla="*/ 805 w 3632"/>
                <a:gd name="T23" fmla="*/ 52 h 743"/>
                <a:gd name="T24" fmla="*/ 1003 w 3632"/>
                <a:gd name="T25" fmla="*/ 2 h 743"/>
                <a:gd name="T26" fmla="*/ 1306 w 3632"/>
                <a:gd name="T27" fmla="*/ 70 h 743"/>
                <a:gd name="T28" fmla="*/ 1498 w 3632"/>
                <a:gd name="T29" fmla="*/ 219 h 743"/>
                <a:gd name="T30" fmla="*/ 1578 w 3632"/>
                <a:gd name="T31" fmla="*/ 379 h 743"/>
                <a:gd name="T32" fmla="*/ 1584 w 3632"/>
                <a:gd name="T33" fmla="*/ 590 h 743"/>
                <a:gd name="T34" fmla="*/ 1504 w 3632"/>
                <a:gd name="T35" fmla="*/ 707 h 743"/>
                <a:gd name="T36" fmla="*/ 1324 w 3632"/>
                <a:gd name="T37" fmla="*/ 720 h 743"/>
                <a:gd name="T38" fmla="*/ 1225 w 3632"/>
                <a:gd name="T39" fmla="*/ 565 h 743"/>
                <a:gd name="T40" fmla="*/ 1238 w 3632"/>
                <a:gd name="T41" fmla="*/ 367 h 743"/>
                <a:gd name="T42" fmla="*/ 1361 w 3632"/>
                <a:gd name="T43" fmla="*/ 175 h 743"/>
                <a:gd name="T44" fmla="*/ 1603 w 3632"/>
                <a:gd name="T45" fmla="*/ 33 h 743"/>
                <a:gd name="T46" fmla="*/ 1844 w 3632"/>
                <a:gd name="T47" fmla="*/ 8 h 743"/>
                <a:gd name="T48" fmla="*/ 2116 w 3632"/>
                <a:gd name="T49" fmla="*/ 95 h 743"/>
                <a:gd name="T50" fmla="*/ 2302 w 3632"/>
                <a:gd name="T51" fmla="*/ 287 h 743"/>
                <a:gd name="T52" fmla="*/ 2364 w 3632"/>
                <a:gd name="T53" fmla="*/ 460 h 743"/>
                <a:gd name="T54" fmla="*/ 2296 w 3632"/>
                <a:gd name="T55" fmla="*/ 682 h 743"/>
                <a:gd name="T56" fmla="*/ 2178 w 3632"/>
                <a:gd name="T57" fmla="*/ 738 h 743"/>
                <a:gd name="T58" fmla="*/ 2005 w 3632"/>
                <a:gd name="T59" fmla="*/ 621 h 743"/>
                <a:gd name="T60" fmla="*/ 2005 w 3632"/>
                <a:gd name="T61" fmla="*/ 373 h 743"/>
                <a:gd name="T62" fmla="*/ 2122 w 3632"/>
                <a:gd name="T63" fmla="*/ 188 h 743"/>
                <a:gd name="T64" fmla="*/ 2357 w 3632"/>
                <a:gd name="T65" fmla="*/ 33 h 743"/>
                <a:gd name="T66" fmla="*/ 2562 w 3632"/>
                <a:gd name="T67" fmla="*/ 8 h 743"/>
                <a:gd name="T68" fmla="*/ 2877 w 3632"/>
                <a:gd name="T69" fmla="*/ 95 h 743"/>
                <a:gd name="T70" fmla="*/ 3081 w 3632"/>
                <a:gd name="T71" fmla="*/ 311 h 743"/>
                <a:gd name="T72" fmla="*/ 3118 w 3632"/>
                <a:gd name="T73" fmla="*/ 571 h 743"/>
                <a:gd name="T74" fmla="*/ 3019 w 3632"/>
                <a:gd name="T75" fmla="*/ 720 h 743"/>
                <a:gd name="T76" fmla="*/ 2846 w 3632"/>
                <a:gd name="T77" fmla="*/ 720 h 743"/>
                <a:gd name="T78" fmla="*/ 2741 w 3632"/>
                <a:gd name="T79" fmla="*/ 485 h 743"/>
                <a:gd name="T80" fmla="*/ 2871 w 3632"/>
                <a:gd name="T81" fmla="*/ 200 h 743"/>
                <a:gd name="T82" fmla="*/ 3075 w 3632"/>
                <a:gd name="T83" fmla="*/ 52 h 743"/>
                <a:gd name="T84" fmla="*/ 3341 w 3632"/>
                <a:gd name="T85" fmla="*/ 2 h 743"/>
                <a:gd name="T86" fmla="*/ 3632 w 3632"/>
                <a:gd name="T87" fmla="*/ 82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32" h="743">
                  <a:moveTo>
                    <a:pt x="0" y="64"/>
                  </a:moveTo>
                  <a:cubicBezTo>
                    <a:pt x="40" y="47"/>
                    <a:pt x="81" y="30"/>
                    <a:pt x="124" y="21"/>
                  </a:cubicBezTo>
                  <a:cubicBezTo>
                    <a:pt x="167" y="12"/>
                    <a:pt x="214" y="8"/>
                    <a:pt x="260" y="8"/>
                  </a:cubicBezTo>
                  <a:cubicBezTo>
                    <a:pt x="306" y="8"/>
                    <a:pt x="360" y="12"/>
                    <a:pt x="403" y="21"/>
                  </a:cubicBezTo>
                  <a:cubicBezTo>
                    <a:pt x="446" y="30"/>
                    <a:pt x="484" y="47"/>
                    <a:pt x="520" y="64"/>
                  </a:cubicBezTo>
                  <a:cubicBezTo>
                    <a:pt x="556" y="81"/>
                    <a:pt x="584" y="94"/>
                    <a:pt x="619" y="120"/>
                  </a:cubicBezTo>
                  <a:cubicBezTo>
                    <a:pt x="654" y="146"/>
                    <a:pt x="700" y="183"/>
                    <a:pt x="730" y="219"/>
                  </a:cubicBezTo>
                  <a:cubicBezTo>
                    <a:pt x="760" y="255"/>
                    <a:pt x="783" y="301"/>
                    <a:pt x="799" y="336"/>
                  </a:cubicBezTo>
                  <a:cubicBezTo>
                    <a:pt x="815" y="371"/>
                    <a:pt x="823" y="396"/>
                    <a:pt x="829" y="429"/>
                  </a:cubicBezTo>
                  <a:cubicBezTo>
                    <a:pt x="835" y="462"/>
                    <a:pt x="837" y="505"/>
                    <a:pt x="836" y="534"/>
                  </a:cubicBezTo>
                  <a:cubicBezTo>
                    <a:pt x="835" y="563"/>
                    <a:pt x="831" y="581"/>
                    <a:pt x="823" y="602"/>
                  </a:cubicBezTo>
                  <a:cubicBezTo>
                    <a:pt x="815" y="623"/>
                    <a:pt x="801" y="640"/>
                    <a:pt x="786" y="658"/>
                  </a:cubicBezTo>
                  <a:cubicBezTo>
                    <a:pt x="771" y="676"/>
                    <a:pt x="754" y="701"/>
                    <a:pt x="730" y="713"/>
                  </a:cubicBezTo>
                  <a:cubicBezTo>
                    <a:pt x="706" y="725"/>
                    <a:pt x="672" y="731"/>
                    <a:pt x="644" y="732"/>
                  </a:cubicBezTo>
                  <a:cubicBezTo>
                    <a:pt x="616" y="733"/>
                    <a:pt x="587" y="731"/>
                    <a:pt x="563" y="720"/>
                  </a:cubicBezTo>
                  <a:cubicBezTo>
                    <a:pt x="539" y="709"/>
                    <a:pt x="518" y="685"/>
                    <a:pt x="502" y="664"/>
                  </a:cubicBezTo>
                  <a:cubicBezTo>
                    <a:pt x="486" y="643"/>
                    <a:pt x="473" y="625"/>
                    <a:pt x="464" y="596"/>
                  </a:cubicBezTo>
                  <a:cubicBezTo>
                    <a:pt x="455" y="567"/>
                    <a:pt x="446" y="525"/>
                    <a:pt x="446" y="491"/>
                  </a:cubicBezTo>
                  <a:cubicBezTo>
                    <a:pt x="446" y="457"/>
                    <a:pt x="453" y="428"/>
                    <a:pt x="464" y="392"/>
                  </a:cubicBezTo>
                  <a:cubicBezTo>
                    <a:pt x="475" y="356"/>
                    <a:pt x="496" y="305"/>
                    <a:pt x="514" y="274"/>
                  </a:cubicBezTo>
                  <a:cubicBezTo>
                    <a:pt x="532" y="243"/>
                    <a:pt x="552" y="225"/>
                    <a:pt x="570" y="206"/>
                  </a:cubicBezTo>
                  <a:cubicBezTo>
                    <a:pt x="588" y="187"/>
                    <a:pt x="603" y="175"/>
                    <a:pt x="625" y="157"/>
                  </a:cubicBezTo>
                  <a:cubicBezTo>
                    <a:pt x="647" y="139"/>
                    <a:pt x="670" y="113"/>
                    <a:pt x="700" y="95"/>
                  </a:cubicBezTo>
                  <a:cubicBezTo>
                    <a:pt x="730" y="77"/>
                    <a:pt x="771" y="64"/>
                    <a:pt x="805" y="52"/>
                  </a:cubicBezTo>
                  <a:cubicBezTo>
                    <a:pt x="839" y="40"/>
                    <a:pt x="871" y="29"/>
                    <a:pt x="904" y="21"/>
                  </a:cubicBezTo>
                  <a:cubicBezTo>
                    <a:pt x="937" y="13"/>
                    <a:pt x="961" y="2"/>
                    <a:pt x="1003" y="2"/>
                  </a:cubicBezTo>
                  <a:cubicBezTo>
                    <a:pt x="1045" y="2"/>
                    <a:pt x="1107" y="10"/>
                    <a:pt x="1157" y="21"/>
                  </a:cubicBezTo>
                  <a:cubicBezTo>
                    <a:pt x="1207" y="32"/>
                    <a:pt x="1266" y="52"/>
                    <a:pt x="1306" y="70"/>
                  </a:cubicBezTo>
                  <a:cubicBezTo>
                    <a:pt x="1346" y="88"/>
                    <a:pt x="1367" y="107"/>
                    <a:pt x="1399" y="132"/>
                  </a:cubicBezTo>
                  <a:cubicBezTo>
                    <a:pt x="1431" y="157"/>
                    <a:pt x="1473" y="191"/>
                    <a:pt x="1498" y="219"/>
                  </a:cubicBezTo>
                  <a:cubicBezTo>
                    <a:pt x="1523" y="247"/>
                    <a:pt x="1534" y="272"/>
                    <a:pt x="1547" y="299"/>
                  </a:cubicBezTo>
                  <a:cubicBezTo>
                    <a:pt x="1560" y="326"/>
                    <a:pt x="1570" y="352"/>
                    <a:pt x="1578" y="379"/>
                  </a:cubicBezTo>
                  <a:cubicBezTo>
                    <a:pt x="1586" y="406"/>
                    <a:pt x="1596" y="425"/>
                    <a:pt x="1597" y="460"/>
                  </a:cubicBezTo>
                  <a:cubicBezTo>
                    <a:pt x="1598" y="495"/>
                    <a:pt x="1592" y="556"/>
                    <a:pt x="1584" y="590"/>
                  </a:cubicBezTo>
                  <a:cubicBezTo>
                    <a:pt x="1576" y="624"/>
                    <a:pt x="1560" y="645"/>
                    <a:pt x="1547" y="664"/>
                  </a:cubicBezTo>
                  <a:cubicBezTo>
                    <a:pt x="1534" y="683"/>
                    <a:pt x="1526" y="696"/>
                    <a:pt x="1504" y="707"/>
                  </a:cubicBezTo>
                  <a:cubicBezTo>
                    <a:pt x="1482" y="718"/>
                    <a:pt x="1447" y="730"/>
                    <a:pt x="1417" y="732"/>
                  </a:cubicBezTo>
                  <a:cubicBezTo>
                    <a:pt x="1387" y="734"/>
                    <a:pt x="1349" y="732"/>
                    <a:pt x="1324" y="720"/>
                  </a:cubicBezTo>
                  <a:cubicBezTo>
                    <a:pt x="1299" y="708"/>
                    <a:pt x="1285" y="684"/>
                    <a:pt x="1269" y="658"/>
                  </a:cubicBezTo>
                  <a:cubicBezTo>
                    <a:pt x="1253" y="632"/>
                    <a:pt x="1233" y="594"/>
                    <a:pt x="1225" y="565"/>
                  </a:cubicBezTo>
                  <a:cubicBezTo>
                    <a:pt x="1217" y="536"/>
                    <a:pt x="1217" y="518"/>
                    <a:pt x="1219" y="485"/>
                  </a:cubicBezTo>
                  <a:cubicBezTo>
                    <a:pt x="1221" y="452"/>
                    <a:pt x="1227" y="402"/>
                    <a:pt x="1238" y="367"/>
                  </a:cubicBezTo>
                  <a:cubicBezTo>
                    <a:pt x="1249" y="332"/>
                    <a:pt x="1267" y="306"/>
                    <a:pt x="1287" y="274"/>
                  </a:cubicBezTo>
                  <a:cubicBezTo>
                    <a:pt x="1307" y="242"/>
                    <a:pt x="1330" y="204"/>
                    <a:pt x="1361" y="175"/>
                  </a:cubicBezTo>
                  <a:cubicBezTo>
                    <a:pt x="1392" y="146"/>
                    <a:pt x="1433" y="125"/>
                    <a:pt x="1473" y="101"/>
                  </a:cubicBezTo>
                  <a:cubicBezTo>
                    <a:pt x="1513" y="77"/>
                    <a:pt x="1562" y="47"/>
                    <a:pt x="1603" y="33"/>
                  </a:cubicBezTo>
                  <a:cubicBezTo>
                    <a:pt x="1644" y="19"/>
                    <a:pt x="1680" y="18"/>
                    <a:pt x="1720" y="14"/>
                  </a:cubicBezTo>
                  <a:cubicBezTo>
                    <a:pt x="1760" y="10"/>
                    <a:pt x="1801" y="5"/>
                    <a:pt x="1844" y="8"/>
                  </a:cubicBezTo>
                  <a:cubicBezTo>
                    <a:pt x="1887" y="11"/>
                    <a:pt x="1935" y="19"/>
                    <a:pt x="1980" y="33"/>
                  </a:cubicBezTo>
                  <a:cubicBezTo>
                    <a:pt x="2025" y="47"/>
                    <a:pt x="2076" y="69"/>
                    <a:pt x="2116" y="95"/>
                  </a:cubicBezTo>
                  <a:cubicBezTo>
                    <a:pt x="2156" y="121"/>
                    <a:pt x="2190" y="156"/>
                    <a:pt x="2221" y="188"/>
                  </a:cubicBezTo>
                  <a:cubicBezTo>
                    <a:pt x="2252" y="220"/>
                    <a:pt x="2280" y="253"/>
                    <a:pt x="2302" y="287"/>
                  </a:cubicBezTo>
                  <a:cubicBezTo>
                    <a:pt x="2324" y="321"/>
                    <a:pt x="2341" y="363"/>
                    <a:pt x="2351" y="392"/>
                  </a:cubicBezTo>
                  <a:cubicBezTo>
                    <a:pt x="2361" y="421"/>
                    <a:pt x="2365" y="426"/>
                    <a:pt x="2364" y="460"/>
                  </a:cubicBezTo>
                  <a:cubicBezTo>
                    <a:pt x="2363" y="494"/>
                    <a:pt x="2356" y="559"/>
                    <a:pt x="2345" y="596"/>
                  </a:cubicBezTo>
                  <a:cubicBezTo>
                    <a:pt x="2334" y="633"/>
                    <a:pt x="2315" y="659"/>
                    <a:pt x="2296" y="682"/>
                  </a:cubicBezTo>
                  <a:cubicBezTo>
                    <a:pt x="2277" y="705"/>
                    <a:pt x="2248" y="723"/>
                    <a:pt x="2228" y="732"/>
                  </a:cubicBezTo>
                  <a:cubicBezTo>
                    <a:pt x="2208" y="741"/>
                    <a:pt x="2204" y="743"/>
                    <a:pt x="2178" y="738"/>
                  </a:cubicBezTo>
                  <a:cubicBezTo>
                    <a:pt x="2152" y="733"/>
                    <a:pt x="2102" y="720"/>
                    <a:pt x="2073" y="701"/>
                  </a:cubicBezTo>
                  <a:cubicBezTo>
                    <a:pt x="2044" y="682"/>
                    <a:pt x="2019" y="657"/>
                    <a:pt x="2005" y="621"/>
                  </a:cubicBezTo>
                  <a:cubicBezTo>
                    <a:pt x="1991" y="585"/>
                    <a:pt x="1986" y="526"/>
                    <a:pt x="1986" y="485"/>
                  </a:cubicBezTo>
                  <a:cubicBezTo>
                    <a:pt x="1986" y="444"/>
                    <a:pt x="1995" y="409"/>
                    <a:pt x="2005" y="373"/>
                  </a:cubicBezTo>
                  <a:cubicBezTo>
                    <a:pt x="2015" y="337"/>
                    <a:pt x="2029" y="299"/>
                    <a:pt x="2048" y="268"/>
                  </a:cubicBezTo>
                  <a:cubicBezTo>
                    <a:pt x="2067" y="237"/>
                    <a:pt x="2092" y="217"/>
                    <a:pt x="2122" y="188"/>
                  </a:cubicBezTo>
                  <a:cubicBezTo>
                    <a:pt x="2152" y="159"/>
                    <a:pt x="2189" y="121"/>
                    <a:pt x="2228" y="95"/>
                  </a:cubicBezTo>
                  <a:cubicBezTo>
                    <a:pt x="2267" y="69"/>
                    <a:pt x="2316" y="47"/>
                    <a:pt x="2357" y="33"/>
                  </a:cubicBezTo>
                  <a:cubicBezTo>
                    <a:pt x="2398" y="19"/>
                    <a:pt x="2441" y="12"/>
                    <a:pt x="2475" y="8"/>
                  </a:cubicBezTo>
                  <a:cubicBezTo>
                    <a:pt x="2509" y="4"/>
                    <a:pt x="2523" y="6"/>
                    <a:pt x="2562" y="8"/>
                  </a:cubicBezTo>
                  <a:cubicBezTo>
                    <a:pt x="2601" y="10"/>
                    <a:pt x="2658" y="7"/>
                    <a:pt x="2710" y="21"/>
                  </a:cubicBezTo>
                  <a:cubicBezTo>
                    <a:pt x="2762" y="35"/>
                    <a:pt x="2829" y="67"/>
                    <a:pt x="2877" y="95"/>
                  </a:cubicBezTo>
                  <a:cubicBezTo>
                    <a:pt x="2925" y="123"/>
                    <a:pt x="2961" y="152"/>
                    <a:pt x="2995" y="188"/>
                  </a:cubicBezTo>
                  <a:cubicBezTo>
                    <a:pt x="3029" y="224"/>
                    <a:pt x="3059" y="269"/>
                    <a:pt x="3081" y="311"/>
                  </a:cubicBezTo>
                  <a:cubicBezTo>
                    <a:pt x="3103" y="353"/>
                    <a:pt x="3119" y="398"/>
                    <a:pt x="3125" y="441"/>
                  </a:cubicBezTo>
                  <a:cubicBezTo>
                    <a:pt x="3131" y="484"/>
                    <a:pt x="3125" y="536"/>
                    <a:pt x="3118" y="571"/>
                  </a:cubicBezTo>
                  <a:cubicBezTo>
                    <a:pt x="3111" y="606"/>
                    <a:pt x="3097" y="627"/>
                    <a:pt x="3081" y="652"/>
                  </a:cubicBezTo>
                  <a:cubicBezTo>
                    <a:pt x="3065" y="677"/>
                    <a:pt x="3041" y="706"/>
                    <a:pt x="3019" y="720"/>
                  </a:cubicBezTo>
                  <a:cubicBezTo>
                    <a:pt x="2997" y="734"/>
                    <a:pt x="2980" y="738"/>
                    <a:pt x="2951" y="738"/>
                  </a:cubicBezTo>
                  <a:cubicBezTo>
                    <a:pt x="2922" y="738"/>
                    <a:pt x="2875" y="737"/>
                    <a:pt x="2846" y="720"/>
                  </a:cubicBezTo>
                  <a:cubicBezTo>
                    <a:pt x="2817" y="703"/>
                    <a:pt x="2795" y="672"/>
                    <a:pt x="2778" y="633"/>
                  </a:cubicBezTo>
                  <a:cubicBezTo>
                    <a:pt x="2761" y="594"/>
                    <a:pt x="2740" y="539"/>
                    <a:pt x="2741" y="485"/>
                  </a:cubicBezTo>
                  <a:cubicBezTo>
                    <a:pt x="2742" y="431"/>
                    <a:pt x="2762" y="359"/>
                    <a:pt x="2784" y="311"/>
                  </a:cubicBezTo>
                  <a:cubicBezTo>
                    <a:pt x="2806" y="263"/>
                    <a:pt x="2840" y="233"/>
                    <a:pt x="2871" y="200"/>
                  </a:cubicBezTo>
                  <a:cubicBezTo>
                    <a:pt x="2902" y="167"/>
                    <a:pt x="2936" y="138"/>
                    <a:pt x="2970" y="113"/>
                  </a:cubicBezTo>
                  <a:cubicBezTo>
                    <a:pt x="3004" y="88"/>
                    <a:pt x="3036" y="67"/>
                    <a:pt x="3075" y="52"/>
                  </a:cubicBezTo>
                  <a:cubicBezTo>
                    <a:pt x="3114" y="37"/>
                    <a:pt x="3161" y="29"/>
                    <a:pt x="3205" y="21"/>
                  </a:cubicBezTo>
                  <a:cubicBezTo>
                    <a:pt x="3249" y="13"/>
                    <a:pt x="3292" y="0"/>
                    <a:pt x="3341" y="2"/>
                  </a:cubicBezTo>
                  <a:cubicBezTo>
                    <a:pt x="3390" y="4"/>
                    <a:pt x="3454" y="20"/>
                    <a:pt x="3502" y="33"/>
                  </a:cubicBezTo>
                  <a:cubicBezTo>
                    <a:pt x="3550" y="46"/>
                    <a:pt x="3591" y="64"/>
                    <a:pt x="3632" y="82"/>
                  </a:cubicBezTo>
                </a:path>
              </a:pathLst>
            </a:custGeom>
            <a:noFill/>
            <a:ln w="28575" cmpd="sng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201"/>
            <p:cNvSpPr>
              <a:spLocks noChangeAspect="1" noChangeShapeType="1"/>
            </p:cNvSpPr>
            <p:nvPr/>
          </p:nvSpPr>
          <p:spPr bwMode="auto">
            <a:xfrm>
              <a:off x="4964" y="618"/>
              <a:ext cx="147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4" name="Line 202"/>
            <p:cNvSpPr>
              <a:spLocks noChangeAspect="1" noChangeShapeType="1"/>
            </p:cNvSpPr>
            <p:nvPr/>
          </p:nvSpPr>
          <p:spPr bwMode="auto">
            <a:xfrm flipH="1" flipV="1">
              <a:off x="5550" y="1168"/>
              <a:ext cx="131" cy="5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5" name="Oval 203" descr="Dark upward diagonal"/>
            <p:cNvSpPr>
              <a:spLocks noChangeAspect="1" noChangeArrowheads="1"/>
            </p:cNvSpPr>
            <p:nvPr/>
          </p:nvSpPr>
          <p:spPr bwMode="auto">
            <a:xfrm>
              <a:off x="4395" y="1078"/>
              <a:ext cx="180" cy="311"/>
            </a:xfrm>
            <a:prstGeom prst="ellipse">
              <a:avLst/>
            </a:prstGeom>
            <a:pattFill prst="dkUpDiag">
              <a:fgClr>
                <a:srgbClr val="0000FF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204"/>
            <p:cNvSpPr>
              <a:spLocks noChangeAspect="1" noChangeShapeType="1"/>
            </p:cNvSpPr>
            <p:nvPr/>
          </p:nvSpPr>
          <p:spPr bwMode="auto">
            <a:xfrm flipV="1">
              <a:off x="4489" y="1383"/>
              <a:ext cx="1112" cy="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7" name="Oval 205" descr="Dark upward diagonal"/>
            <p:cNvSpPr>
              <a:spLocks noChangeAspect="1" noChangeArrowheads="1"/>
            </p:cNvSpPr>
            <p:nvPr/>
          </p:nvSpPr>
          <p:spPr bwMode="auto">
            <a:xfrm>
              <a:off x="5522" y="1073"/>
              <a:ext cx="180" cy="312"/>
            </a:xfrm>
            <a:prstGeom prst="ellipse">
              <a:avLst/>
            </a:prstGeom>
            <a:pattFill prst="dkUpDiag">
              <a:fgClr>
                <a:srgbClr val="0000FF"/>
              </a:fgClr>
              <a:bgClr>
                <a:schemeClr val="bg1"/>
              </a:bgClr>
            </a:pattFill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206"/>
            <p:cNvSpPr>
              <a:spLocks noChangeAspect="1" noChangeShapeType="1"/>
            </p:cNvSpPr>
            <p:nvPr/>
          </p:nvSpPr>
          <p:spPr bwMode="auto">
            <a:xfrm flipV="1">
              <a:off x="4579" y="1227"/>
              <a:ext cx="948" cy="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19" name="Line 207"/>
            <p:cNvSpPr>
              <a:spLocks noChangeAspect="1" noChangeShapeType="1"/>
            </p:cNvSpPr>
            <p:nvPr/>
          </p:nvSpPr>
          <p:spPr bwMode="auto">
            <a:xfrm>
              <a:off x="4880" y="1229"/>
              <a:ext cx="22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0" name="Line 208"/>
            <p:cNvSpPr>
              <a:spLocks noChangeAspect="1" noChangeShapeType="1"/>
            </p:cNvSpPr>
            <p:nvPr/>
          </p:nvSpPr>
          <p:spPr bwMode="auto">
            <a:xfrm>
              <a:off x="4883" y="1387"/>
              <a:ext cx="222" cy="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1" name="Line 209"/>
            <p:cNvSpPr>
              <a:spLocks noChangeAspect="1" noChangeShapeType="1"/>
            </p:cNvSpPr>
            <p:nvPr/>
          </p:nvSpPr>
          <p:spPr bwMode="auto">
            <a:xfrm flipV="1">
              <a:off x="4473" y="946"/>
              <a:ext cx="379" cy="133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2" name="Line 210"/>
            <p:cNvSpPr>
              <a:spLocks noChangeAspect="1" noChangeShapeType="1"/>
            </p:cNvSpPr>
            <p:nvPr/>
          </p:nvSpPr>
          <p:spPr bwMode="auto">
            <a:xfrm>
              <a:off x="4454" y="812"/>
              <a:ext cx="407" cy="1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3" name="Line 211"/>
            <p:cNvSpPr>
              <a:spLocks noChangeAspect="1" noChangeShapeType="1"/>
            </p:cNvSpPr>
            <p:nvPr/>
          </p:nvSpPr>
          <p:spPr bwMode="auto">
            <a:xfrm flipH="1" flipV="1">
              <a:off x="4634" y="873"/>
              <a:ext cx="210" cy="68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4" name="Line 212"/>
            <p:cNvSpPr>
              <a:spLocks noChangeAspect="1" noChangeShapeType="1"/>
            </p:cNvSpPr>
            <p:nvPr/>
          </p:nvSpPr>
          <p:spPr bwMode="auto">
            <a:xfrm flipV="1">
              <a:off x="4486" y="1010"/>
              <a:ext cx="189" cy="6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5" name="Line 213"/>
            <p:cNvSpPr>
              <a:spLocks noChangeAspect="1" noChangeShapeType="1"/>
            </p:cNvSpPr>
            <p:nvPr/>
          </p:nvSpPr>
          <p:spPr bwMode="auto">
            <a:xfrm flipV="1">
              <a:off x="5263" y="809"/>
              <a:ext cx="354" cy="1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6" name="Line 214"/>
            <p:cNvSpPr>
              <a:spLocks noChangeAspect="1" noChangeShapeType="1"/>
            </p:cNvSpPr>
            <p:nvPr/>
          </p:nvSpPr>
          <p:spPr bwMode="auto">
            <a:xfrm>
              <a:off x="5267" y="946"/>
              <a:ext cx="354" cy="12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7" name="Line 215"/>
            <p:cNvSpPr>
              <a:spLocks noChangeAspect="1" noChangeShapeType="1"/>
            </p:cNvSpPr>
            <p:nvPr/>
          </p:nvSpPr>
          <p:spPr bwMode="auto">
            <a:xfrm>
              <a:off x="5274" y="949"/>
              <a:ext cx="178" cy="61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28" name="Line 216"/>
            <p:cNvSpPr>
              <a:spLocks noChangeAspect="1" noChangeShapeType="1"/>
            </p:cNvSpPr>
            <p:nvPr/>
          </p:nvSpPr>
          <p:spPr bwMode="auto">
            <a:xfrm flipH="1">
              <a:off x="5452" y="817"/>
              <a:ext cx="145" cy="60"/>
            </a:xfrm>
            <a:prstGeom prst="line">
              <a:avLst/>
            </a:prstGeom>
            <a:noFill/>
            <a:ln w="22225">
              <a:solidFill>
                <a:srgbClr val="0000FF"/>
              </a:solidFill>
              <a:round/>
              <a:headEnd/>
              <a:tailEnd type="arrow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endParaRPr lang="en-US"/>
            </a:p>
          </p:txBody>
        </p:sp>
        <p:pic>
          <p:nvPicPr>
            <p:cNvPr id="29" name="Picture 217" descr="TP_tmp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" y="1196"/>
              <a:ext cx="10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0" name="Picture 218" descr="TP_tmp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" y="1002"/>
              <a:ext cx="77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1" name="Picture 219" descr="TP_tmp"/>
            <p:cNvPicPr>
              <a:picLocks noChangeAspect="1" noChangeArrowheads="1"/>
            </p:cNvPicPr>
            <p:nvPr>
              <p:custDataLst>
                <p:tags r:id="rId20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" y="779"/>
              <a:ext cx="91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2" name="Picture 220" descr="TP_tmp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" y="1248"/>
              <a:ext cx="76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3" name="Picture 221" descr="TP_tmp"/>
            <p:cNvPicPr>
              <a:picLocks noChangeAspect="1" noChangeArrowheads="1"/>
            </p:cNvPicPr>
            <p:nvPr>
              <p:custDataLst>
                <p:tags r:id="rId22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" y="1395"/>
              <a:ext cx="92" cy="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4" name="Picture 222" descr="TP_tmp"/>
            <p:cNvPicPr>
              <a:picLocks noChangeAspect="1" noChangeArrowheads="1"/>
            </p:cNvPicPr>
            <p:nvPr>
              <p:custDataLst>
                <p:tags r:id="rId23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3" y="463"/>
              <a:ext cx="9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5" name="Picture 223" descr="TP_tmp"/>
            <p:cNvPicPr>
              <a:picLocks noChangeAspect="1" noChangeArrowheads="1"/>
            </p:cNvPicPr>
            <p:nvPr>
              <p:custDataLst>
                <p:tags r:id="rId24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" y="463"/>
              <a:ext cx="91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224" descr="TP_tmp"/>
            <p:cNvPicPr>
              <a:picLocks noChangeAspect="1" noChangeArrowheads="1"/>
            </p:cNvPicPr>
            <p:nvPr>
              <p:custDataLst>
                <p:tags r:id="rId25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5" y="765"/>
              <a:ext cx="76" cy="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7" name="Picture 225" descr="TP_tmp"/>
            <p:cNvPicPr>
              <a:picLocks noChangeAspect="1" noChangeArrowheads="1"/>
            </p:cNvPicPr>
            <p:nvPr>
              <p:custDataLst>
                <p:tags r:id="rId26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" y="1018"/>
              <a:ext cx="77" cy="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8" name="Picture 226" descr="TP_tmp"/>
            <p:cNvPicPr>
              <a:picLocks noChangeAspect="1" noChangeArrowheads="1"/>
            </p:cNvPicPr>
            <p:nvPr>
              <p:custDataLst>
                <p:tags r:id="rId27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" y="1248"/>
              <a:ext cx="77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9" name="Picture 227" descr="TP_tmp"/>
            <p:cNvPicPr>
              <a:picLocks noChangeAspect="1" noChangeArrowheads="1"/>
            </p:cNvPicPr>
            <p:nvPr>
              <p:custDataLst>
                <p:tags r:id="rId2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5" y="1403"/>
              <a:ext cx="9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0" name="Picture 228" descr="TP_tmp"/>
            <p:cNvPicPr>
              <a:picLocks noChangeAspect="1" noChangeArrowheads="1"/>
            </p:cNvPicPr>
            <p:nvPr>
              <p:custDataLst>
                <p:tags r:id="rId29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" y="642"/>
              <a:ext cx="183" cy="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41" name="Picture 229" descr="TP_tmp"/>
            <p:cNvPicPr>
              <a:picLocks noChangeAspect="1" noChangeArrowheads="1"/>
            </p:cNvPicPr>
            <p:nvPr>
              <p:custDataLst>
                <p:tags r:id="rId30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6" y="1158"/>
              <a:ext cx="122" cy="1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80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01" name="Group 100"/>
          <p:cNvGrpSpPr/>
          <p:nvPr/>
        </p:nvGrpSpPr>
        <p:grpSpPr>
          <a:xfrm>
            <a:off x="241935" y="2971801"/>
            <a:ext cx="8696325" cy="2232025"/>
            <a:chOff x="272008" y="2724151"/>
            <a:chExt cx="8696325" cy="2232025"/>
          </a:xfrm>
        </p:grpSpPr>
        <p:sp>
          <p:nvSpPr>
            <p:cNvPr id="42" name="Text Box 94"/>
            <p:cNvSpPr txBox="1">
              <a:spLocks noChangeArrowheads="1"/>
            </p:cNvSpPr>
            <p:nvPr/>
          </p:nvSpPr>
          <p:spPr bwMode="auto">
            <a:xfrm>
              <a:off x="272008" y="2724151"/>
              <a:ext cx="8568669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Tx/>
                <a:buChar char="•"/>
              </a:pPr>
              <a:r>
                <a:rPr lang="en-GB" dirty="0">
                  <a:solidFill>
                    <a:srgbClr val="FF0000"/>
                  </a:solidFill>
                </a:rPr>
                <a:t> Neutral </a:t>
              </a:r>
              <a:r>
                <a:rPr lang="en-GB" dirty="0" err="1">
                  <a:solidFill>
                    <a:srgbClr val="FF0000"/>
                  </a:solidFill>
                </a:rPr>
                <a:t>Kaons</a:t>
              </a:r>
              <a:r>
                <a:rPr lang="en-GB" dirty="0">
                  <a:solidFill>
                    <a:schemeClr val="accent2"/>
                  </a:solidFill>
                </a:rPr>
                <a:t> </a:t>
              </a:r>
              <a:r>
                <a:rPr lang="en-GB" dirty="0"/>
                <a:t>decay</a:t>
              </a:r>
              <a:r>
                <a:rPr lang="en-GB" dirty="0">
                  <a:solidFill>
                    <a:schemeClr val="accent2"/>
                  </a:solidFill>
                </a:rPr>
                <a:t> via the </a:t>
              </a:r>
              <a:r>
                <a:rPr lang="en-GB" dirty="0"/>
                <a:t>weak </a:t>
              </a:r>
              <a:r>
                <a:rPr lang="en-GB" dirty="0" smtClean="0"/>
                <a:t>interaction</a:t>
              </a:r>
            </a:p>
            <a:p>
              <a:pPr lvl="1">
                <a:buClr>
                  <a:srgbClr val="FF0000"/>
                </a:buClr>
                <a:buFontTx/>
                <a:buChar char="•"/>
              </a:pPr>
              <a:r>
                <a:rPr lang="en-GB" dirty="0">
                  <a:solidFill>
                    <a:schemeClr val="accent2"/>
                  </a:solidFill>
                </a:rPr>
                <a:t> </a:t>
              </a:r>
              <a:r>
                <a:rPr lang="en-GB" dirty="0" smtClean="0">
                  <a:solidFill>
                    <a:schemeClr val="accent2"/>
                  </a:solidFill>
                </a:rPr>
                <a:t>The </a:t>
              </a:r>
              <a:r>
                <a:rPr lang="en-GB" dirty="0">
                  <a:solidFill>
                    <a:schemeClr val="accent2"/>
                  </a:solidFill>
                </a:rPr>
                <a:t>Weak Interaction also allows</a:t>
              </a:r>
              <a:r>
                <a:rPr lang="en-GB" dirty="0">
                  <a:solidFill>
                    <a:srgbClr val="FF0000"/>
                  </a:solidFill>
                </a:rPr>
                <a:t> mixing</a:t>
              </a:r>
              <a:r>
                <a:rPr lang="en-GB" dirty="0">
                  <a:solidFill>
                    <a:schemeClr val="accent2"/>
                  </a:solidFill>
                </a:rPr>
                <a:t> of neutral </a:t>
              </a:r>
              <a:r>
                <a:rPr lang="en-GB" dirty="0" err="1">
                  <a:solidFill>
                    <a:schemeClr val="accent2"/>
                  </a:solidFill>
                </a:rPr>
                <a:t>kaons</a:t>
              </a:r>
              <a:r>
                <a:rPr lang="en-GB" dirty="0">
                  <a:solidFill>
                    <a:schemeClr val="accent2"/>
                  </a:solidFill>
                </a:rPr>
                <a:t> via </a:t>
              </a:r>
              <a:r>
                <a:rPr lang="ja-JP" altLang="en-GB" dirty="0">
                  <a:solidFill>
                    <a:srgbClr val="CC0099"/>
                  </a:solidFill>
                  <a:latin typeface="Palatino"/>
                </a:rPr>
                <a:t>“</a:t>
              </a:r>
              <a:r>
                <a:rPr lang="en-GB" dirty="0">
                  <a:solidFill>
                    <a:srgbClr val="CC0099"/>
                  </a:solidFill>
                </a:rPr>
                <a:t>box diagrams</a:t>
              </a:r>
              <a:r>
                <a:rPr lang="ja-JP" altLang="en-GB" dirty="0">
                  <a:solidFill>
                    <a:srgbClr val="CC0099"/>
                  </a:solidFill>
                  <a:latin typeface="Palatino"/>
                </a:rPr>
                <a:t>”</a:t>
              </a:r>
              <a:r>
                <a:rPr lang="en-GB" dirty="0">
                  <a:solidFill>
                    <a:schemeClr val="accent2"/>
                  </a:solidFill>
                </a:rPr>
                <a:t> </a:t>
              </a:r>
            </a:p>
          </p:txBody>
        </p:sp>
        <p:grpSp>
          <p:nvGrpSpPr>
            <p:cNvPr id="43" name="Group 233"/>
            <p:cNvGrpSpPr>
              <a:grpSpLocks/>
            </p:cNvGrpSpPr>
            <p:nvPr/>
          </p:nvGrpSpPr>
          <p:grpSpPr bwMode="auto">
            <a:xfrm>
              <a:off x="667296" y="3408364"/>
              <a:ext cx="4187825" cy="1514475"/>
              <a:chOff x="557" y="1729"/>
              <a:chExt cx="2638" cy="954"/>
            </a:xfrm>
          </p:grpSpPr>
          <p:pic>
            <p:nvPicPr>
              <p:cNvPr id="44" name="Picture 230" descr="magic"/>
              <p:cNvPicPr>
                <a:picLocks noChangeAspect="1" noChangeArrowheads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5" y="2120"/>
                <a:ext cx="80" cy="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FF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45" name="Oval 96" descr="20%"/>
              <p:cNvSpPr>
                <a:spLocks noChangeAspect="1" noChangeArrowheads="1"/>
              </p:cNvSpPr>
              <p:nvPr/>
            </p:nvSpPr>
            <p:spPr bwMode="auto">
              <a:xfrm>
                <a:off x="815" y="1820"/>
                <a:ext cx="272" cy="740"/>
              </a:xfrm>
              <a:prstGeom prst="ellipse">
                <a:avLst/>
              </a:prstGeom>
              <a:pattFill prst="pct20">
                <a:fgClr>
                  <a:srgbClr val="CC99FF"/>
                </a:fgClr>
                <a:bgClr>
                  <a:srgbClr val="FFFFFF"/>
                </a:bgClr>
              </a:pattFill>
              <a:ln w="19050">
                <a:solidFill>
                  <a:srgbClr val="CC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97"/>
              <p:cNvSpPr>
                <a:spLocks noChangeAspect="1" noChangeShapeType="1"/>
              </p:cNvSpPr>
              <p:nvPr/>
            </p:nvSpPr>
            <p:spPr bwMode="auto">
              <a:xfrm>
                <a:off x="1049" y="1937"/>
                <a:ext cx="46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98"/>
              <p:cNvSpPr>
                <a:spLocks noChangeAspect="1" noChangeShapeType="1"/>
              </p:cNvSpPr>
              <p:nvPr/>
            </p:nvSpPr>
            <p:spPr bwMode="auto">
              <a:xfrm>
                <a:off x="1049" y="2482"/>
                <a:ext cx="467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99"/>
              <p:cNvSpPr>
                <a:spLocks noChangeAspect="1" noChangeShapeType="1"/>
              </p:cNvSpPr>
              <p:nvPr/>
            </p:nvSpPr>
            <p:spPr bwMode="auto">
              <a:xfrm>
                <a:off x="1516" y="1937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100"/>
              <p:cNvSpPr>
                <a:spLocks noChangeAspect="1" noChangeShapeType="1"/>
              </p:cNvSpPr>
              <p:nvPr/>
            </p:nvSpPr>
            <p:spPr bwMode="auto">
              <a:xfrm>
                <a:off x="2023" y="1937"/>
                <a:ext cx="50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Line 101"/>
              <p:cNvSpPr>
                <a:spLocks noChangeAspect="1" noChangeShapeType="1"/>
              </p:cNvSpPr>
              <p:nvPr/>
            </p:nvSpPr>
            <p:spPr bwMode="auto">
              <a:xfrm>
                <a:off x="2023" y="2482"/>
                <a:ext cx="50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Line 102"/>
              <p:cNvSpPr>
                <a:spLocks noChangeAspect="1" noChangeShapeType="1"/>
              </p:cNvSpPr>
              <p:nvPr/>
            </p:nvSpPr>
            <p:spPr bwMode="auto">
              <a:xfrm>
                <a:off x="2023" y="1937"/>
                <a:ext cx="0" cy="545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Line 103"/>
              <p:cNvSpPr>
                <a:spLocks noChangeAspect="1" noChangeShapeType="1"/>
              </p:cNvSpPr>
              <p:nvPr/>
            </p:nvSpPr>
            <p:spPr bwMode="auto">
              <a:xfrm>
                <a:off x="1244" y="1937"/>
                <a:ext cx="3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lg" len="lg"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Line 104"/>
              <p:cNvSpPr>
                <a:spLocks noChangeAspect="1" noChangeShapeType="1"/>
              </p:cNvSpPr>
              <p:nvPr/>
            </p:nvSpPr>
            <p:spPr bwMode="auto">
              <a:xfrm>
                <a:off x="1205" y="2482"/>
                <a:ext cx="3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105"/>
              <p:cNvSpPr>
                <a:spLocks noChangeAspect="1" noChangeShapeType="1"/>
              </p:cNvSpPr>
              <p:nvPr/>
            </p:nvSpPr>
            <p:spPr bwMode="auto">
              <a:xfrm>
                <a:off x="2296" y="2482"/>
                <a:ext cx="3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106"/>
              <p:cNvSpPr>
                <a:spLocks noChangeAspect="1" noChangeShapeType="1"/>
              </p:cNvSpPr>
              <p:nvPr/>
            </p:nvSpPr>
            <p:spPr bwMode="auto">
              <a:xfrm flipH="1">
                <a:off x="2296" y="1937"/>
                <a:ext cx="39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107"/>
              <p:cNvSpPr>
                <a:spLocks noChangeAspect="1" noChangeShapeType="1"/>
              </p:cNvSpPr>
              <p:nvPr/>
            </p:nvSpPr>
            <p:spPr bwMode="auto">
              <a:xfrm flipV="1">
                <a:off x="1516" y="2210"/>
                <a:ext cx="0" cy="39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108"/>
              <p:cNvSpPr>
                <a:spLocks noChangeAspect="1" noChangeShapeType="1"/>
              </p:cNvSpPr>
              <p:nvPr/>
            </p:nvSpPr>
            <p:spPr bwMode="auto">
              <a:xfrm>
                <a:off x="2023" y="2170"/>
                <a:ext cx="0" cy="4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arrow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09"/>
              <p:cNvSpPr>
                <a:spLocks noChangeAspect="1"/>
              </p:cNvSpPr>
              <p:nvPr/>
            </p:nvSpPr>
            <p:spPr bwMode="auto">
              <a:xfrm>
                <a:off x="1516" y="2443"/>
                <a:ext cx="507" cy="78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10"/>
              <p:cNvSpPr>
                <a:spLocks noChangeAspect="1"/>
              </p:cNvSpPr>
              <p:nvPr/>
            </p:nvSpPr>
            <p:spPr bwMode="auto">
              <a:xfrm>
                <a:off x="1516" y="1898"/>
                <a:ext cx="507" cy="78"/>
              </a:xfrm>
              <a:custGeom>
                <a:avLst/>
                <a:gdLst>
                  <a:gd name="T0" fmla="*/ 0 w 3378"/>
                  <a:gd name="T1" fmla="*/ 318 h 682"/>
                  <a:gd name="T2" fmla="*/ 69 w 3378"/>
                  <a:gd name="T3" fmla="*/ 163 h 682"/>
                  <a:gd name="T4" fmla="*/ 112 w 3378"/>
                  <a:gd name="T5" fmla="*/ 76 h 682"/>
                  <a:gd name="T6" fmla="*/ 149 w 3378"/>
                  <a:gd name="T7" fmla="*/ 33 h 682"/>
                  <a:gd name="T8" fmla="*/ 205 w 3378"/>
                  <a:gd name="T9" fmla="*/ 8 h 682"/>
                  <a:gd name="T10" fmla="*/ 248 w 3378"/>
                  <a:gd name="T11" fmla="*/ 27 h 682"/>
                  <a:gd name="T12" fmla="*/ 316 w 3378"/>
                  <a:gd name="T13" fmla="*/ 95 h 682"/>
                  <a:gd name="T14" fmla="*/ 365 w 3378"/>
                  <a:gd name="T15" fmla="*/ 200 h 682"/>
                  <a:gd name="T16" fmla="*/ 396 w 3378"/>
                  <a:gd name="T17" fmla="*/ 293 h 682"/>
                  <a:gd name="T18" fmla="*/ 452 w 3378"/>
                  <a:gd name="T19" fmla="*/ 423 h 682"/>
                  <a:gd name="T20" fmla="*/ 514 w 3378"/>
                  <a:gd name="T21" fmla="*/ 565 h 682"/>
                  <a:gd name="T22" fmla="*/ 570 w 3378"/>
                  <a:gd name="T23" fmla="*/ 646 h 682"/>
                  <a:gd name="T24" fmla="*/ 625 w 3378"/>
                  <a:gd name="T25" fmla="*/ 676 h 682"/>
                  <a:gd name="T26" fmla="*/ 681 w 3378"/>
                  <a:gd name="T27" fmla="*/ 639 h 682"/>
                  <a:gd name="T28" fmla="*/ 737 w 3378"/>
                  <a:gd name="T29" fmla="*/ 577 h 682"/>
                  <a:gd name="T30" fmla="*/ 798 w 3378"/>
                  <a:gd name="T31" fmla="*/ 441 h 682"/>
                  <a:gd name="T32" fmla="*/ 854 w 3378"/>
                  <a:gd name="T33" fmla="*/ 299 h 682"/>
                  <a:gd name="T34" fmla="*/ 904 w 3378"/>
                  <a:gd name="T35" fmla="*/ 182 h 682"/>
                  <a:gd name="T36" fmla="*/ 959 w 3378"/>
                  <a:gd name="T37" fmla="*/ 64 h 682"/>
                  <a:gd name="T38" fmla="*/ 1015 w 3378"/>
                  <a:gd name="T39" fmla="*/ 15 h 682"/>
                  <a:gd name="T40" fmla="*/ 1064 w 3378"/>
                  <a:gd name="T41" fmla="*/ 8 h 682"/>
                  <a:gd name="T42" fmla="*/ 1133 w 3378"/>
                  <a:gd name="T43" fmla="*/ 64 h 682"/>
                  <a:gd name="T44" fmla="*/ 1176 w 3378"/>
                  <a:gd name="T45" fmla="*/ 151 h 682"/>
                  <a:gd name="T46" fmla="*/ 1232 w 3378"/>
                  <a:gd name="T47" fmla="*/ 268 h 682"/>
                  <a:gd name="T48" fmla="*/ 1287 w 3378"/>
                  <a:gd name="T49" fmla="*/ 404 h 682"/>
                  <a:gd name="T50" fmla="*/ 1349 w 3378"/>
                  <a:gd name="T51" fmla="*/ 540 h 682"/>
                  <a:gd name="T52" fmla="*/ 1399 w 3378"/>
                  <a:gd name="T53" fmla="*/ 646 h 682"/>
                  <a:gd name="T54" fmla="*/ 1467 w 3378"/>
                  <a:gd name="T55" fmla="*/ 676 h 682"/>
                  <a:gd name="T56" fmla="*/ 1541 w 3378"/>
                  <a:gd name="T57" fmla="*/ 633 h 682"/>
                  <a:gd name="T58" fmla="*/ 1603 w 3378"/>
                  <a:gd name="T59" fmla="*/ 516 h 682"/>
                  <a:gd name="T60" fmla="*/ 1658 w 3378"/>
                  <a:gd name="T61" fmla="*/ 386 h 682"/>
                  <a:gd name="T62" fmla="*/ 1708 w 3378"/>
                  <a:gd name="T63" fmla="*/ 262 h 682"/>
                  <a:gd name="T64" fmla="*/ 1770 w 3378"/>
                  <a:gd name="T65" fmla="*/ 138 h 682"/>
                  <a:gd name="T66" fmla="*/ 1807 w 3378"/>
                  <a:gd name="T67" fmla="*/ 64 h 682"/>
                  <a:gd name="T68" fmla="*/ 1887 w 3378"/>
                  <a:gd name="T69" fmla="*/ 2 h 682"/>
                  <a:gd name="T70" fmla="*/ 1974 w 3378"/>
                  <a:gd name="T71" fmla="*/ 64 h 682"/>
                  <a:gd name="T72" fmla="*/ 2036 w 3378"/>
                  <a:gd name="T73" fmla="*/ 182 h 682"/>
                  <a:gd name="T74" fmla="*/ 2110 w 3378"/>
                  <a:gd name="T75" fmla="*/ 361 h 682"/>
                  <a:gd name="T76" fmla="*/ 2178 w 3378"/>
                  <a:gd name="T77" fmla="*/ 528 h 682"/>
                  <a:gd name="T78" fmla="*/ 2240 w 3378"/>
                  <a:gd name="T79" fmla="*/ 639 h 682"/>
                  <a:gd name="T80" fmla="*/ 2308 w 3378"/>
                  <a:gd name="T81" fmla="*/ 676 h 682"/>
                  <a:gd name="T82" fmla="*/ 2388 w 3378"/>
                  <a:gd name="T83" fmla="*/ 615 h 682"/>
                  <a:gd name="T84" fmla="*/ 2463 w 3378"/>
                  <a:gd name="T85" fmla="*/ 491 h 682"/>
                  <a:gd name="T86" fmla="*/ 2537 w 3378"/>
                  <a:gd name="T87" fmla="*/ 305 h 682"/>
                  <a:gd name="T88" fmla="*/ 2599 w 3378"/>
                  <a:gd name="T89" fmla="*/ 157 h 682"/>
                  <a:gd name="T90" fmla="*/ 2673 w 3378"/>
                  <a:gd name="T91" fmla="*/ 33 h 682"/>
                  <a:gd name="T92" fmla="*/ 2735 w 3378"/>
                  <a:gd name="T93" fmla="*/ 8 h 682"/>
                  <a:gd name="T94" fmla="*/ 2815 w 3378"/>
                  <a:gd name="T95" fmla="*/ 64 h 682"/>
                  <a:gd name="T96" fmla="*/ 2877 w 3378"/>
                  <a:gd name="T97" fmla="*/ 188 h 682"/>
                  <a:gd name="T98" fmla="*/ 2951 w 3378"/>
                  <a:gd name="T99" fmla="*/ 361 h 682"/>
                  <a:gd name="T100" fmla="*/ 3019 w 3378"/>
                  <a:gd name="T101" fmla="*/ 516 h 682"/>
                  <a:gd name="T102" fmla="*/ 3094 w 3378"/>
                  <a:gd name="T103" fmla="*/ 652 h 682"/>
                  <a:gd name="T104" fmla="*/ 3162 w 3378"/>
                  <a:gd name="T105" fmla="*/ 676 h 682"/>
                  <a:gd name="T106" fmla="*/ 3236 w 3378"/>
                  <a:gd name="T107" fmla="*/ 615 h 682"/>
                  <a:gd name="T108" fmla="*/ 3316 w 3378"/>
                  <a:gd name="T109" fmla="*/ 454 h 682"/>
                  <a:gd name="T110" fmla="*/ 3378 w 3378"/>
                  <a:gd name="T111" fmla="*/ 305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378" h="682">
                    <a:moveTo>
                      <a:pt x="0" y="318"/>
                    </a:moveTo>
                    <a:cubicBezTo>
                      <a:pt x="25" y="260"/>
                      <a:pt x="50" y="203"/>
                      <a:pt x="69" y="163"/>
                    </a:cubicBezTo>
                    <a:cubicBezTo>
                      <a:pt x="88" y="123"/>
                      <a:pt x="99" y="98"/>
                      <a:pt x="112" y="76"/>
                    </a:cubicBezTo>
                    <a:cubicBezTo>
                      <a:pt x="125" y="54"/>
                      <a:pt x="133" y="44"/>
                      <a:pt x="149" y="33"/>
                    </a:cubicBezTo>
                    <a:cubicBezTo>
                      <a:pt x="165" y="22"/>
                      <a:pt x="189" y="9"/>
                      <a:pt x="205" y="8"/>
                    </a:cubicBezTo>
                    <a:cubicBezTo>
                      <a:pt x="221" y="7"/>
                      <a:pt x="230" y="13"/>
                      <a:pt x="248" y="27"/>
                    </a:cubicBezTo>
                    <a:cubicBezTo>
                      <a:pt x="266" y="41"/>
                      <a:pt x="297" y="66"/>
                      <a:pt x="316" y="95"/>
                    </a:cubicBezTo>
                    <a:cubicBezTo>
                      <a:pt x="335" y="124"/>
                      <a:pt x="352" y="167"/>
                      <a:pt x="365" y="200"/>
                    </a:cubicBezTo>
                    <a:cubicBezTo>
                      <a:pt x="378" y="233"/>
                      <a:pt x="382" y="256"/>
                      <a:pt x="396" y="293"/>
                    </a:cubicBezTo>
                    <a:cubicBezTo>
                      <a:pt x="410" y="330"/>
                      <a:pt x="432" y="378"/>
                      <a:pt x="452" y="423"/>
                    </a:cubicBezTo>
                    <a:cubicBezTo>
                      <a:pt x="472" y="468"/>
                      <a:pt x="494" y="528"/>
                      <a:pt x="514" y="565"/>
                    </a:cubicBezTo>
                    <a:cubicBezTo>
                      <a:pt x="534" y="602"/>
                      <a:pt x="552" y="628"/>
                      <a:pt x="570" y="646"/>
                    </a:cubicBezTo>
                    <a:cubicBezTo>
                      <a:pt x="588" y="664"/>
                      <a:pt x="607" y="677"/>
                      <a:pt x="625" y="676"/>
                    </a:cubicBezTo>
                    <a:cubicBezTo>
                      <a:pt x="643" y="675"/>
                      <a:pt x="662" y="655"/>
                      <a:pt x="681" y="639"/>
                    </a:cubicBezTo>
                    <a:cubicBezTo>
                      <a:pt x="700" y="623"/>
                      <a:pt x="718" y="610"/>
                      <a:pt x="737" y="577"/>
                    </a:cubicBezTo>
                    <a:cubicBezTo>
                      <a:pt x="756" y="544"/>
                      <a:pt x="778" y="487"/>
                      <a:pt x="798" y="441"/>
                    </a:cubicBezTo>
                    <a:cubicBezTo>
                      <a:pt x="818" y="395"/>
                      <a:pt x="836" y="342"/>
                      <a:pt x="854" y="299"/>
                    </a:cubicBezTo>
                    <a:cubicBezTo>
                      <a:pt x="872" y="256"/>
                      <a:pt x="887" y="221"/>
                      <a:pt x="904" y="182"/>
                    </a:cubicBezTo>
                    <a:cubicBezTo>
                      <a:pt x="921" y="143"/>
                      <a:pt x="941" y="92"/>
                      <a:pt x="959" y="64"/>
                    </a:cubicBezTo>
                    <a:cubicBezTo>
                      <a:pt x="977" y="36"/>
                      <a:pt x="998" y="24"/>
                      <a:pt x="1015" y="15"/>
                    </a:cubicBezTo>
                    <a:cubicBezTo>
                      <a:pt x="1032" y="6"/>
                      <a:pt x="1044" y="0"/>
                      <a:pt x="1064" y="8"/>
                    </a:cubicBezTo>
                    <a:cubicBezTo>
                      <a:pt x="1084" y="16"/>
                      <a:pt x="1114" y="40"/>
                      <a:pt x="1133" y="64"/>
                    </a:cubicBezTo>
                    <a:cubicBezTo>
                      <a:pt x="1152" y="88"/>
                      <a:pt x="1160" y="117"/>
                      <a:pt x="1176" y="151"/>
                    </a:cubicBezTo>
                    <a:cubicBezTo>
                      <a:pt x="1192" y="185"/>
                      <a:pt x="1214" y="226"/>
                      <a:pt x="1232" y="268"/>
                    </a:cubicBezTo>
                    <a:cubicBezTo>
                      <a:pt x="1250" y="310"/>
                      <a:pt x="1268" y="359"/>
                      <a:pt x="1287" y="404"/>
                    </a:cubicBezTo>
                    <a:cubicBezTo>
                      <a:pt x="1306" y="449"/>
                      <a:pt x="1330" y="500"/>
                      <a:pt x="1349" y="540"/>
                    </a:cubicBezTo>
                    <a:cubicBezTo>
                      <a:pt x="1368" y="580"/>
                      <a:pt x="1379" y="623"/>
                      <a:pt x="1399" y="646"/>
                    </a:cubicBezTo>
                    <a:cubicBezTo>
                      <a:pt x="1419" y="669"/>
                      <a:pt x="1443" y="678"/>
                      <a:pt x="1467" y="676"/>
                    </a:cubicBezTo>
                    <a:cubicBezTo>
                      <a:pt x="1491" y="674"/>
                      <a:pt x="1518" y="660"/>
                      <a:pt x="1541" y="633"/>
                    </a:cubicBezTo>
                    <a:cubicBezTo>
                      <a:pt x="1564" y="606"/>
                      <a:pt x="1584" y="557"/>
                      <a:pt x="1603" y="516"/>
                    </a:cubicBezTo>
                    <a:cubicBezTo>
                      <a:pt x="1622" y="475"/>
                      <a:pt x="1641" y="428"/>
                      <a:pt x="1658" y="386"/>
                    </a:cubicBezTo>
                    <a:cubicBezTo>
                      <a:pt x="1675" y="344"/>
                      <a:pt x="1689" y="303"/>
                      <a:pt x="1708" y="262"/>
                    </a:cubicBezTo>
                    <a:cubicBezTo>
                      <a:pt x="1727" y="221"/>
                      <a:pt x="1754" y="171"/>
                      <a:pt x="1770" y="138"/>
                    </a:cubicBezTo>
                    <a:cubicBezTo>
                      <a:pt x="1786" y="105"/>
                      <a:pt x="1788" y="87"/>
                      <a:pt x="1807" y="64"/>
                    </a:cubicBezTo>
                    <a:cubicBezTo>
                      <a:pt x="1826" y="41"/>
                      <a:pt x="1859" y="2"/>
                      <a:pt x="1887" y="2"/>
                    </a:cubicBezTo>
                    <a:cubicBezTo>
                      <a:pt x="1915" y="2"/>
                      <a:pt x="1949" y="34"/>
                      <a:pt x="1974" y="64"/>
                    </a:cubicBezTo>
                    <a:cubicBezTo>
                      <a:pt x="1999" y="94"/>
                      <a:pt x="2013" y="133"/>
                      <a:pt x="2036" y="182"/>
                    </a:cubicBezTo>
                    <a:cubicBezTo>
                      <a:pt x="2059" y="231"/>
                      <a:pt x="2086" y="303"/>
                      <a:pt x="2110" y="361"/>
                    </a:cubicBezTo>
                    <a:cubicBezTo>
                      <a:pt x="2134" y="419"/>
                      <a:pt x="2156" y="482"/>
                      <a:pt x="2178" y="528"/>
                    </a:cubicBezTo>
                    <a:cubicBezTo>
                      <a:pt x="2200" y="574"/>
                      <a:pt x="2218" y="614"/>
                      <a:pt x="2240" y="639"/>
                    </a:cubicBezTo>
                    <a:cubicBezTo>
                      <a:pt x="2262" y="664"/>
                      <a:pt x="2283" y="680"/>
                      <a:pt x="2308" y="676"/>
                    </a:cubicBezTo>
                    <a:cubicBezTo>
                      <a:pt x="2333" y="672"/>
                      <a:pt x="2362" y="646"/>
                      <a:pt x="2388" y="615"/>
                    </a:cubicBezTo>
                    <a:cubicBezTo>
                      <a:pt x="2414" y="584"/>
                      <a:pt x="2438" y="543"/>
                      <a:pt x="2463" y="491"/>
                    </a:cubicBezTo>
                    <a:cubicBezTo>
                      <a:pt x="2488" y="439"/>
                      <a:pt x="2514" y="361"/>
                      <a:pt x="2537" y="305"/>
                    </a:cubicBezTo>
                    <a:cubicBezTo>
                      <a:pt x="2560" y="249"/>
                      <a:pt x="2576" y="202"/>
                      <a:pt x="2599" y="157"/>
                    </a:cubicBezTo>
                    <a:cubicBezTo>
                      <a:pt x="2622" y="112"/>
                      <a:pt x="2650" y="58"/>
                      <a:pt x="2673" y="33"/>
                    </a:cubicBezTo>
                    <a:cubicBezTo>
                      <a:pt x="2696" y="8"/>
                      <a:pt x="2711" y="3"/>
                      <a:pt x="2735" y="8"/>
                    </a:cubicBezTo>
                    <a:cubicBezTo>
                      <a:pt x="2759" y="13"/>
                      <a:pt x="2791" y="34"/>
                      <a:pt x="2815" y="64"/>
                    </a:cubicBezTo>
                    <a:cubicBezTo>
                      <a:pt x="2839" y="94"/>
                      <a:pt x="2854" y="139"/>
                      <a:pt x="2877" y="188"/>
                    </a:cubicBezTo>
                    <a:cubicBezTo>
                      <a:pt x="2900" y="237"/>
                      <a:pt x="2927" y="306"/>
                      <a:pt x="2951" y="361"/>
                    </a:cubicBezTo>
                    <a:cubicBezTo>
                      <a:pt x="2975" y="416"/>
                      <a:pt x="2995" y="468"/>
                      <a:pt x="3019" y="516"/>
                    </a:cubicBezTo>
                    <a:cubicBezTo>
                      <a:pt x="3043" y="564"/>
                      <a:pt x="3070" y="625"/>
                      <a:pt x="3094" y="652"/>
                    </a:cubicBezTo>
                    <a:cubicBezTo>
                      <a:pt x="3118" y="679"/>
                      <a:pt x="3138" y="682"/>
                      <a:pt x="3162" y="676"/>
                    </a:cubicBezTo>
                    <a:cubicBezTo>
                      <a:pt x="3186" y="670"/>
                      <a:pt x="3210" y="652"/>
                      <a:pt x="3236" y="615"/>
                    </a:cubicBezTo>
                    <a:cubicBezTo>
                      <a:pt x="3262" y="578"/>
                      <a:pt x="3292" y="506"/>
                      <a:pt x="3316" y="454"/>
                    </a:cubicBezTo>
                    <a:cubicBezTo>
                      <a:pt x="3340" y="402"/>
                      <a:pt x="3368" y="330"/>
                      <a:pt x="3378" y="305"/>
                    </a:cubicBez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Line 111"/>
              <p:cNvSpPr>
                <a:spLocks noChangeAspect="1" noChangeShapeType="1"/>
              </p:cNvSpPr>
              <p:nvPr/>
            </p:nvSpPr>
            <p:spPr bwMode="auto">
              <a:xfrm>
                <a:off x="903" y="2322"/>
                <a:ext cx="7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Text Box 112"/>
              <p:cNvSpPr txBox="1">
                <a:spLocks noChangeAspect="1" noChangeArrowheads="1"/>
              </p:cNvSpPr>
              <p:nvPr/>
            </p:nvSpPr>
            <p:spPr bwMode="auto">
              <a:xfrm>
                <a:off x="811" y="1889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0" dirty="0">
                    <a:solidFill>
                      <a:schemeClr val="tx1"/>
                    </a:solidFill>
                    <a:latin typeface="Helvetica" charset="0"/>
                  </a:rPr>
                  <a:t>d</a:t>
                </a:r>
              </a:p>
            </p:txBody>
          </p:sp>
          <p:sp>
            <p:nvSpPr>
              <p:cNvPr id="62" name="Text Box 113"/>
              <p:cNvSpPr txBox="1">
                <a:spLocks noChangeAspect="1" noChangeArrowheads="1"/>
              </p:cNvSpPr>
              <p:nvPr/>
            </p:nvSpPr>
            <p:spPr bwMode="auto">
              <a:xfrm>
                <a:off x="815" y="2251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0">
                    <a:solidFill>
                      <a:schemeClr val="tx1"/>
                    </a:solidFill>
                    <a:latin typeface="Helvetica" charset="0"/>
                  </a:rPr>
                  <a:t>s</a:t>
                </a:r>
              </a:p>
            </p:txBody>
          </p:sp>
          <p:pic>
            <p:nvPicPr>
              <p:cNvPr id="63" name="Picture 119" descr="TP_tmp"/>
              <p:cNvPicPr>
                <a:picLocks noChangeAspect="1" noChangeArrowheads="1"/>
              </p:cNvPicPr>
              <p:nvPr>
                <p:custDataLst>
                  <p:tags r:id="rId11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7" y="2079"/>
                <a:ext cx="216" cy="1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64" name="Picture 121" descr="TP_tmp"/>
              <p:cNvPicPr>
                <a:picLocks noChangeAspect="1" noChangeArrowheads="1"/>
              </p:cNvPicPr>
              <p:nvPr>
                <p:custDataLst>
                  <p:tags r:id="rId12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" y="2546"/>
                <a:ext cx="244" cy="13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chemeClr val="accent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122" descr="TP_tmp"/>
              <p:cNvPicPr>
                <a:picLocks noChangeAspect="1" noChangeArrowheads="1"/>
              </p:cNvPicPr>
              <p:nvPr>
                <p:custDataLst>
                  <p:tags r:id="rId13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3" y="1729"/>
                <a:ext cx="229" cy="1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66" name="Oval 124" descr="20%"/>
              <p:cNvSpPr>
                <a:spLocks noChangeAspect="1" noChangeArrowheads="1"/>
              </p:cNvSpPr>
              <p:nvPr/>
            </p:nvSpPr>
            <p:spPr bwMode="auto">
              <a:xfrm>
                <a:off x="2489" y="1840"/>
                <a:ext cx="272" cy="740"/>
              </a:xfrm>
              <a:prstGeom prst="ellipse">
                <a:avLst/>
              </a:prstGeom>
              <a:pattFill prst="pct20">
                <a:fgClr>
                  <a:srgbClr val="CC99FF"/>
                </a:fgClr>
                <a:bgClr>
                  <a:srgbClr val="FFFFFF"/>
                </a:bgClr>
              </a:pattFill>
              <a:ln w="19050">
                <a:solidFill>
                  <a:srgbClr val="CC99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Line 125"/>
              <p:cNvSpPr>
                <a:spLocks noChangeAspect="1" noChangeShapeType="1"/>
              </p:cNvSpPr>
              <p:nvPr/>
            </p:nvSpPr>
            <p:spPr bwMode="auto">
              <a:xfrm>
                <a:off x="2577" y="2289"/>
                <a:ext cx="7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Text Box 127"/>
              <p:cNvSpPr txBox="1">
                <a:spLocks noChangeAspect="1" noChangeArrowheads="1"/>
              </p:cNvSpPr>
              <p:nvPr/>
            </p:nvSpPr>
            <p:spPr bwMode="auto">
              <a:xfrm>
                <a:off x="2485" y="2239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0">
                    <a:solidFill>
                      <a:schemeClr val="tx1"/>
                    </a:solidFill>
                    <a:latin typeface="Helvetica" charset="0"/>
                  </a:rPr>
                  <a:t>d</a:t>
                </a:r>
              </a:p>
            </p:txBody>
          </p:sp>
          <p:sp>
            <p:nvSpPr>
              <p:cNvPr id="69" name="Text Box 128"/>
              <p:cNvSpPr txBox="1">
                <a:spLocks noChangeAspect="1" noChangeArrowheads="1"/>
              </p:cNvSpPr>
              <p:nvPr/>
            </p:nvSpPr>
            <p:spPr bwMode="auto">
              <a:xfrm>
                <a:off x="2496" y="1854"/>
                <a:ext cx="2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US" sz="2400" b="0">
                    <a:solidFill>
                      <a:schemeClr val="tx1"/>
                    </a:solidFill>
                    <a:latin typeface="Helvetica" charset="0"/>
                  </a:rPr>
                  <a:t>s</a:t>
                </a:r>
              </a:p>
            </p:txBody>
          </p:sp>
          <p:pic>
            <p:nvPicPr>
              <p:cNvPr id="70" name="Picture 158" descr="TP_tmp"/>
              <p:cNvPicPr>
                <a:picLocks noChangeAspect="1" noChangeArrowheads="1"/>
              </p:cNvPicPr>
              <p:nvPr>
                <p:custDataLst>
                  <p:tags r:id="rId1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3" y="2087"/>
                <a:ext cx="216" cy="2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333399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168" descr="TP_tmp"/>
              <p:cNvPicPr>
                <a:picLocks noChangeAspect="1" noChangeArrowheads="1"/>
              </p:cNvPicPr>
              <p:nvPr>
                <p:custDataLst>
                  <p:tags r:id="rId15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9" y="2132"/>
                <a:ext cx="295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FF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169" descr="TP_tmp"/>
              <p:cNvPicPr>
                <a:picLocks noChangeAspect="1" noChangeArrowheads="1"/>
              </p:cNvPicPr>
              <p:nvPr>
                <p:custDataLst>
                  <p:tags r:id="rId16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11" y="2155"/>
                <a:ext cx="295" cy="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2225">
                    <a:solidFill>
                      <a:srgbClr val="0000FF"/>
                    </a:solidFill>
                    <a:miter lim="800000"/>
                    <a:headEnd/>
                    <a:tailEnd type="none" w="lg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3" name="Oval 131" descr="20%"/>
            <p:cNvSpPr>
              <a:spLocks noChangeAspect="1" noChangeArrowheads="1"/>
            </p:cNvSpPr>
            <p:nvPr/>
          </p:nvSpPr>
          <p:spPr bwMode="auto">
            <a:xfrm>
              <a:off x="5440908" y="3570289"/>
              <a:ext cx="431800" cy="117475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Line 132"/>
            <p:cNvSpPr>
              <a:spLocks noChangeAspect="1" noChangeShapeType="1"/>
            </p:cNvSpPr>
            <p:nvPr/>
          </p:nvSpPr>
          <p:spPr bwMode="auto">
            <a:xfrm>
              <a:off x="5812383" y="3756026"/>
              <a:ext cx="7413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Line 133"/>
            <p:cNvSpPr>
              <a:spLocks noChangeAspect="1" noChangeShapeType="1"/>
            </p:cNvSpPr>
            <p:nvPr/>
          </p:nvSpPr>
          <p:spPr bwMode="auto">
            <a:xfrm>
              <a:off x="5812383" y="4621214"/>
              <a:ext cx="74136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Line 135"/>
            <p:cNvSpPr>
              <a:spLocks noChangeAspect="1" noChangeShapeType="1"/>
            </p:cNvSpPr>
            <p:nvPr/>
          </p:nvSpPr>
          <p:spPr bwMode="auto">
            <a:xfrm>
              <a:off x="7358608" y="3756026"/>
              <a:ext cx="80327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Line 136"/>
            <p:cNvSpPr>
              <a:spLocks noChangeAspect="1" noChangeShapeType="1"/>
            </p:cNvSpPr>
            <p:nvPr/>
          </p:nvSpPr>
          <p:spPr bwMode="auto">
            <a:xfrm>
              <a:off x="7358608" y="4621214"/>
              <a:ext cx="80327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" name="Line 138"/>
            <p:cNvSpPr>
              <a:spLocks noChangeAspect="1" noChangeShapeType="1"/>
            </p:cNvSpPr>
            <p:nvPr/>
          </p:nvSpPr>
          <p:spPr bwMode="auto">
            <a:xfrm>
              <a:off x="6121946" y="3756026"/>
              <a:ext cx="61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Line 139"/>
            <p:cNvSpPr>
              <a:spLocks noChangeAspect="1" noChangeShapeType="1"/>
            </p:cNvSpPr>
            <p:nvPr/>
          </p:nvSpPr>
          <p:spPr bwMode="auto">
            <a:xfrm>
              <a:off x="6060033" y="4621214"/>
              <a:ext cx="6985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Line 140"/>
            <p:cNvSpPr>
              <a:spLocks noChangeAspect="1" noChangeShapeType="1"/>
            </p:cNvSpPr>
            <p:nvPr/>
          </p:nvSpPr>
          <p:spPr bwMode="auto">
            <a:xfrm>
              <a:off x="7791996" y="4621214"/>
              <a:ext cx="61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Line 141"/>
            <p:cNvSpPr>
              <a:spLocks noChangeAspect="1" noChangeShapeType="1"/>
            </p:cNvSpPr>
            <p:nvPr/>
          </p:nvSpPr>
          <p:spPr bwMode="auto">
            <a:xfrm flipH="1">
              <a:off x="7791996" y="3756026"/>
              <a:ext cx="61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Freeform 145"/>
            <p:cNvSpPr>
              <a:spLocks noChangeAspect="1"/>
            </p:cNvSpPr>
            <p:nvPr/>
          </p:nvSpPr>
          <p:spPr bwMode="auto">
            <a:xfrm rot="16200000">
              <a:off x="6134646" y="4111626"/>
              <a:ext cx="839788" cy="1285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" name="Line 146"/>
            <p:cNvSpPr>
              <a:spLocks noChangeAspect="1" noChangeShapeType="1"/>
            </p:cNvSpPr>
            <p:nvPr/>
          </p:nvSpPr>
          <p:spPr bwMode="auto">
            <a:xfrm>
              <a:off x="5580608" y="4367214"/>
              <a:ext cx="123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147"/>
            <p:cNvSpPr txBox="1">
              <a:spLocks noChangeAspect="1" noChangeArrowheads="1"/>
            </p:cNvSpPr>
            <p:nvPr/>
          </p:nvSpPr>
          <p:spPr bwMode="auto">
            <a:xfrm>
              <a:off x="5434558" y="3679826"/>
              <a:ext cx="433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85" name="Text Box 148"/>
            <p:cNvSpPr txBox="1">
              <a:spLocks noChangeAspect="1" noChangeArrowheads="1"/>
            </p:cNvSpPr>
            <p:nvPr/>
          </p:nvSpPr>
          <p:spPr bwMode="auto">
            <a:xfrm>
              <a:off x="5440908" y="4254501"/>
              <a:ext cx="431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86" name="Picture 149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333" y="4013201"/>
              <a:ext cx="342900" cy="258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7" name="Picture 150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408" y="4075114"/>
              <a:ext cx="387350" cy="2174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8" name="Picture 151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1958" y="4110039"/>
              <a:ext cx="3619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9" name="Oval 152" descr="20%"/>
            <p:cNvSpPr>
              <a:spLocks noChangeAspect="1" noChangeArrowheads="1"/>
            </p:cNvSpPr>
            <p:nvPr/>
          </p:nvSpPr>
          <p:spPr bwMode="auto">
            <a:xfrm>
              <a:off x="8098383" y="3602039"/>
              <a:ext cx="431800" cy="117475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154"/>
            <p:cNvSpPr>
              <a:spLocks noChangeAspect="1" noChangeShapeType="1"/>
            </p:cNvSpPr>
            <p:nvPr/>
          </p:nvSpPr>
          <p:spPr bwMode="auto">
            <a:xfrm>
              <a:off x="8238083" y="4314826"/>
              <a:ext cx="1238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Text Box 155"/>
            <p:cNvSpPr txBox="1">
              <a:spLocks noChangeAspect="1" noChangeArrowheads="1"/>
            </p:cNvSpPr>
            <p:nvPr/>
          </p:nvSpPr>
          <p:spPr bwMode="auto">
            <a:xfrm>
              <a:off x="8092033" y="4235451"/>
              <a:ext cx="431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92" name="Text Box 156"/>
            <p:cNvSpPr txBox="1">
              <a:spLocks noChangeAspect="1" noChangeArrowheads="1"/>
            </p:cNvSpPr>
            <p:nvPr/>
          </p:nvSpPr>
          <p:spPr bwMode="auto">
            <a:xfrm>
              <a:off x="8111083" y="3624264"/>
              <a:ext cx="433388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sp>
          <p:nvSpPr>
            <p:cNvPr id="93" name="Freeform 159"/>
            <p:cNvSpPr>
              <a:spLocks noChangeAspect="1"/>
            </p:cNvSpPr>
            <p:nvPr/>
          </p:nvSpPr>
          <p:spPr bwMode="auto">
            <a:xfrm rot="16200000">
              <a:off x="6963321" y="4124326"/>
              <a:ext cx="839788" cy="128587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162"/>
            <p:cNvSpPr>
              <a:spLocks noChangeAspect="1" noChangeShapeType="1"/>
            </p:cNvSpPr>
            <p:nvPr/>
          </p:nvSpPr>
          <p:spPr bwMode="auto">
            <a:xfrm>
              <a:off x="6526758" y="4622801"/>
              <a:ext cx="86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163"/>
            <p:cNvSpPr>
              <a:spLocks noChangeAspect="1" noChangeShapeType="1"/>
            </p:cNvSpPr>
            <p:nvPr/>
          </p:nvSpPr>
          <p:spPr bwMode="auto">
            <a:xfrm>
              <a:off x="6825208" y="4622801"/>
              <a:ext cx="61913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164"/>
            <p:cNvSpPr>
              <a:spLocks noChangeAspect="1" noChangeShapeType="1"/>
            </p:cNvSpPr>
            <p:nvPr/>
          </p:nvSpPr>
          <p:spPr bwMode="auto">
            <a:xfrm rot="10800000">
              <a:off x="6515646" y="3754439"/>
              <a:ext cx="86360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165"/>
            <p:cNvSpPr>
              <a:spLocks noChangeAspect="1" noChangeShapeType="1"/>
            </p:cNvSpPr>
            <p:nvPr/>
          </p:nvSpPr>
          <p:spPr bwMode="auto">
            <a:xfrm rot="10800000">
              <a:off x="7017296" y="3754439"/>
              <a:ext cx="6191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98" name="Picture 167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7021" y="4006851"/>
              <a:ext cx="341312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9" name="Picture 170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733" y="3443289"/>
              <a:ext cx="466725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0" name="Picture 171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7583" y="4768851"/>
              <a:ext cx="468313" cy="18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10" name="Group 109"/>
          <p:cNvGrpSpPr/>
          <p:nvPr/>
        </p:nvGrpSpPr>
        <p:grpSpPr>
          <a:xfrm>
            <a:off x="388879" y="5497878"/>
            <a:ext cx="8414781" cy="1229870"/>
            <a:chOff x="305536" y="5505402"/>
            <a:chExt cx="8414781" cy="1229870"/>
          </a:xfrm>
        </p:grpSpPr>
        <p:pic>
          <p:nvPicPr>
            <p:cNvPr id="104" name="Picture 175" descr="TP_tmp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042" y="5505402"/>
              <a:ext cx="746125" cy="373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8" name="Picture 187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0338" y="6340328"/>
              <a:ext cx="744537" cy="3730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9" name="Text Box 174"/>
            <p:cNvSpPr txBox="1">
              <a:spLocks noChangeArrowheads="1"/>
            </p:cNvSpPr>
            <p:nvPr/>
          </p:nvSpPr>
          <p:spPr bwMode="auto">
            <a:xfrm>
              <a:off x="305536" y="5532762"/>
              <a:ext cx="8414781" cy="1202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</a:pPr>
              <a:r>
                <a:rPr lang="en-GB" dirty="0" smtClean="0">
                  <a:solidFill>
                    <a:schemeClr val="accent2"/>
                  </a:solidFill>
                </a:rPr>
                <a:t>This </a:t>
              </a:r>
              <a:r>
                <a:rPr lang="en-GB" dirty="0">
                  <a:solidFill>
                    <a:schemeClr val="accent2"/>
                  </a:solidFill>
                </a:rPr>
                <a:t>allows </a:t>
              </a:r>
              <a:r>
                <a:rPr lang="en-GB" dirty="0">
                  <a:solidFill>
                    <a:srgbClr val="FF0000"/>
                  </a:solidFill>
                </a:rPr>
                <a:t>transitions</a:t>
              </a:r>
              <a:r>
                <a:rPr lang="en-GB" dirty="0">
                  <a:solidFill>
                    <a:schemeClr val="accent2"/>
                  </a:solidFill>
                </a:rPr>
                <a:t> between the strong </a:t>
              </a:r>
              <a:r>
                <a:rPr lang="en-GB" dirty="0" err="1">
                  <a:solidFill>
                    <a:schemeClr val="accent2"/>
                  </a:solidFill>
                </a:rPr>
                <a:t>eigenstates</a:t>
              </a:r>
              <a:r>
                <a:rPr lang="en-GB" dirty="0">
                  <a:solidFill>
                    <a:schemeClr val="accent2"/>
                  </a:solidFill>
                </a:rPr>
                <a:t> states </a:t>
              </a:r>
              <a:endParaRPr lang="en-GB" dirty="0" smtClean="0">
                <a:solidFill>
                  <a:schemeClr val="accent2"/>
                </a:solidFill>
              </a:endParaRPr>
            </a:p>
            <a:p>
              <a:pPr>
                <a:buClr>
                  <a:srgbClr val="FF0000"/>
                </a:buClr>
                <a:buFontTx/>
                <a:buChar char="•"/>
              </a:pPr>
              <a:endParaRPr lang="en-GB" dirty="0">
                <a:solidFill>
                  <a:schemeClr val="accent2"/>
                </a:solidFill>
              </a:endParaRPr>
            </a:p>
            <a:p>
              <a:pPr>
                <a:buClr>
                  <a:srgbClr val="FF0000"/>
                </a:buClr>
              </a:pPr>
              <a:r>
                <a:rPr lang="en-GB" dirty="0" smtClean="0">
                  <a:solidFill>
                    <a:schemeClr val="accent2"/>
                  </a:solidFill>
                </a:rPr>
                <a:t>Consequently</a:t>
              </a:r>
              <a:r>
                <a:rPr lang="en-GB" dirty="0">
                  <a:solidFill>
                    <a:schemeClr val="accent2"/>
                  </a:solidFill>
                </a:rPr>
                <a:t>, the neutral </a:t>
              </a:r>
              <a:r>
                <a:rPr lang="en-GB" dirty="0" err="1">
                  <a:solidFill>
                    <a:schemeClr val="accent2"/>
                  </a:solidFill>
                </a:rPr>
                <a:t>kaons</a:t>
              </a:r>
              <a:r>
                <a:rPr lang="en-GB" dirty="0">
                  <a:solidFill>
                    <a:schemeClr val="accent2"/>
                  </a:solidFill>
                </a:rPr>
                <a:t> propagate as </a:t>
              </a:r>
              <a:r>
                <a:rPr lang="en-GB" dirty="0" err="1">
                  <a:solidFill>
                    <a:schemeClr val="accent2"/>
                  </a:solidFill>
                </a:rPr>
                <a:t>eigenstates</a:t>
              </a:r>
              <a:r>
                <a:rPr lang="en-GB" dirty="0">
                  <a:solidFill>
                    <a:schemeClr val="accent2"/>
                  </a:solidFill>
                </a:rPr>
                <a:t> of  the overall strong </a:t>
              </a:r>
            </a:p>
            <a:p>
              <a:pPr>
                <a:buClr>
                  <a:srgbClr val="FF0000"/>
                </a:buClr>
              </a:pPr>
              <a:r>
                <a:rPr lang="en-GB" dirty="0">
                  <a:solidFill>
                    <a:schemeClr val="accent2"/>
                  </a:solidFill>
                </a:rPr>
                <a:t>    + weak </a:t>
              </a:r>
              <a:r>
                <a:rPr lang="en-GB" dirty="0" smtClean="0">
                  <a:solidFill>
                    <a:schemeClr val="accent2"/>
                  </a:solidFill>
                </a:rPr>
                <a:t>interaction; </a:t>
              </a:r>
              <a:r>
                <a:rPr lang="en-GB" dirty="0">
                  <a:solidFill>
                    <a:schemeClr val="accent2"/>
                  </a:solidFill>
                </a:rPr>
                <a:t>i.e. as linear combinations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94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neutral </a:t>
            </a:r>
            <a:r>
              <a:rPr lang="en-US" dirty="0" err="1" smtClean="0"/>
              <a:t>Kaon</a:t>
            </a:r>
            <a:r>
              <a:rPr lang="en-US" dirty="0" smtClean="0"/>
              <a:t> system</a:t>
            </a:r>
            <a:endParaRPr lang="en-US" dirty="0"/>
          </a:p>
        </p:txBody>
      </p:sp>
      <p:pic>
        <p:nvPicPr>
          <p:cNvPr id="5" name="Picture 17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062" y="1619546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18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958" y="1619546"/>
            <a:ext cx="3222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82"/>
          <p:cNvSpPr txBox="1">
            <a:spLocks noChangeArrowheads="1"/>
          </p:cNvSpPr>
          <p:nvPr/>
        </p:nvSpPr>
        <p:spPr bwMode="auto">
          <a:xfrm>
            <a:off x="271307" y="2181936"/>
            <a:ext cx="53241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These </a:t>
            </a:r>
            <a:r>
              <a:rPr lang="en-GB" dirty="0">
                <a:solidFill>
                  <a:schemeClr val="accent2"/>
                </a:solidFill>
              </a:rPr>
              <a:t>states have approximately the same mass   </a:t>
            </a:r>
          </a:p>
        </p:txBody>
      </p:sp>
      <p:pic>
        <p:nvPicPr>
          <p:cNvPr id="8" name="Picture 18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61" y="2223211"/>
            <a:ext cx="33004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84"/>
          <p:cNvSpPr txBox="1">
            <a:spLocks noChangeArrowheads="1"/>
          </p:cNvSpPr>
          <p:nvPr/>
        </p:nvSpPr>
        <p:spPr bwMode="auto">
          <a:xfrm>
            <a:off x="271307" y="2728889"/>
            <a:ext cx="302869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But </a:t>
            </a:r>
            <a:r>
              <a:rPr lang="en-GB" dirty="0">
                <a:solidFill>
                  <a:schemeClr val="accent2"/>
                </a:solidFill>
              </a:rPr>
              <a:t>very different lifetimes:   </a:t>
            </a:r>
          </a:p>
        </p:txBody>
      </p:sp>
      <p:pic>
        <p:nvPicPr>
          <p:cNvPr id="10" name="Picture 19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252" y="3342000"/>
            <a:ext cx="518001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Rectangle 191"/>
          <p:cNvSpPr>
            <a:spLocks noChangeArrowheads="1"/>
          </p:cNvSpPr>
          <p:nvPr/>
        </p:nvSpPr>
        <p:spPr bwMode="auto">
          <a:xfrm>
            <a:off x="2240977" y="3305487"/>
            <a:ext cx="2628900" cy="3952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2" name="Rectangle 192"/>
          <p:cNvSpPr>
            <a:spLocks noChangeArrowheads="1"/>
          </p:cNvSpPr>
          <p:nvPr/>
        </p:nvSpPr>
        <p:spPr bwMode="auto">
          <a:xfrm>
            <a:off x="5014340" y="3305487"/>
            <a:ext cx="2555875" cy="3952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3" name="Text Box 178"/>
          <p:cNvSpPr txBox="1">
            <a:spLocks noChangeArrowheads="1"/>
          </p:cNvSpPr>
          <p:nvPr/>
        </p:nvSpPr>
        <p:spPr bwMode="auto">
          <a:xfrm>
            <a:off x="248776" y="1511558"/>
            <a:ext cx="817112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linear combination of               is called  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“</a:t>
            </a:r>
            <a:r>
              <a:rPr lang="en-GB" dirty="0">
                <a:solidFill>
                  <a:srgbClr val="FF0000"/>
                </a:solidFill>
              </a:rPr>
              <a:t>K-short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”</a:t>
            </a:r>
            <a:r>
              <a:rPr lang="en-GB" dirty="0">
                <a:solidFill>
                  <a:schemeClr val="accent2"/>
                </a:solidFill>
              </a:rPr>
              <a:t>     </a:t>
            </a:r>
            <a:r>
              <a:rPr lang="en-GB" dirty="0" smtClean="0">
                <a:solidFill>
                  <a:schemeClr val="accent2"/>
                </a:solidFill>
              </a:rPr>
              <a:t> and </a:t>
            </a:r>
            <a:r>
              <a:rPr lang="en-GB" dirty="0">
                <a:solidFill>
                  <a:schemeClr val="accent2"/>
                </a:solidFill>
              </a:rPr>
              <a:t>the 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“</a:t>
            </a:r>
            <a:r>
              <a:rPr lang="en-GB" dirty="0">
                <a:solidFill>
                  <a:srgbClr val="FF0000"/>
                </a:solidFill>
              </a:rPr>
              <a:t>K-long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”</a:t>
            </a:r>
            <a:r>
              <a:rPr lang="en-GB" dirty="0">
                <a:solidFill>
                  <a:schemeClr val="accent2"/>
                </a:solidFill>
              </a:rPr>
              <a:t>  </a:t>
            </a:r>
          </a:p>
        </p:txBody>
      </p:sp>
      <p:pic>
        <p:nvPicPr>
          <p:cNvPr id="14" name="Picture 17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34" y="1510008"/>
            <a:ext cx="74612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299998" y="4197076"/>
            <a:ext cx="3026865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How do we get K</a:t>
            </a:r>
            <a:r>
              <a:rPr lang="en-US" sz="2000" baseline="-25000" dirty="0" smtClean="0"/>
              <a:t>s</a:t>
            </a:r>
            <a:r>
              <a:rPr lang="en-US" sz="2000" dirty="0" smtClean="0"/>
              <a:t> and K</a:t>
            </a:r>
            <a:r>
              <a:rPr lang="en-US" sz="2000" baseline="-25000" dirty="0" smtClean="0"/>
              <a:t>L</a:t>
            </a:r>
            <a:r>
              <a:rPr lang="en-US" sz="2000" dirty="0" smtClean="0"/>
              <a:t> ?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049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K0 –  K0 mixing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5887" y="1121568"/>
            <a:ext cx="887644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wave-function for a single particle with lifetime                    evolves with time as:</a:t>
            </a:r>
          </a:p>
        </p:txBody>
      </p:sp>
      <p:pic>
        <p:nvPicPr>
          <p:cNvPr id="5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00" y="1175543"/>
            <a:ext cx="993775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825" y="1553368"/>
            <a:ext cx="245427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92075" y="1942306"/>
            <a:ext cx="5908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>
                <a:solidFill>
                  <a:schemeClr val="accent2"/>
                </a:solidFill>
              </a:rPr>
              <a:t>   which gives the appropriate exponential decay of   </a:t>
            </a:r>
          </a:p>
        </p:txBody>
      </p:sp>
      <p:pic>
        <p:nvPicPr>
          <p:cNvPr id="8" name="Picture 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2289968"/>
            <a:ext cx="3827463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15887" y="2770981"/>
            <a:ext cx="676048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wave-function satisfies the time-dependent wave equation: </a:t>
            </a:r>
          </a:p>
        </p:txBody>
      </p:sp>
      <p:pic>
        <p:nvPicPr>
          <p:cNvPr id="10" name="Picture 1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3067843"/>
            <a:ext cx="453866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15887" y="3683793"/>
            <a:ext cx="800441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For </a:t>
            </a:r>
            <a:r>
              <a:rPr lang="en-GB" dirty="0">
                <a:solidFill>
                  <a:schemeClr val="accent2"/>
                </a:solidFill>
              </a:rPr>
              <a:t>a bound state such as a           the mass term includes the </a:t>
            </a:r>
            <a:r>
              <a:rPr lang="ja-JP" altLang="en-GB" dirty="0">
                <a:solidFill>
                  <a:schemeClr val="accent2"/>
                </a:solidFill>
                <a:latin typeface="Palatino"/>
              </a:rPr>
              <a:t>“</a:t>
            </a:r>
            <a:r>
              <a:rPr lang="en-GB" dirty="0">
                <a:solidFill>
                  <a:schemeClr val="accent2"/>
                </a:solidFill>
              </a:rPr>
              <a:t>mass</a:t>
            </a:r>
            <a:r>
              <a:rPr lang="ja-JP" altLang="en-GB" dirty="0">
                <a:solidFill>
                  <a:schemeClr val="accent2"/>
                </a:solidFill>
                <a:latin typeface="Palatino"/>
              </a:rPr>
              <a:t>”</a:t>
            </a:r>
            <a:r>
              <a:rPr lang="en-GB" dirty="0">
                <a:solidFill>
                  <a:schemeClr val="accent2"/>
                </a:solidFill>
              </a:rPr>
              <a:t> from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the weak interaction </a:t>
            </a:r>
            <a:r>
              <a:rPr lang="ja-JP" altLang="en-GB" dirty="0">
                <a:solidFill>
                  <a:schemeClr val="accent2"/>
                </a:solidFill>
                <a:latin typeface="Palatino"/>
              </a:rPr>
              <a:t>“</a:t>
            </a:r>
            <a:r>
              <a:rPr lang="en-GB" dirty="0">
                <a:solidFill>
                  <a:schemeClr val="accent2"/>
                </a:solidFill>
              </a:rPr>
              <a:t>potential</a:t>
            </a:r>
            <a:r>
              <a:rPr lang="ja-JP" altLang="en-GB" dirty="0">
                <a:solidFill>
                  <a:schemeClr val="accent2"/>
                </a:solidFill>
                <a:latin typeface="Palatino"/>
              </a:rPr>
              <a:t>”</a:t>
            </a:r>
            <a:r>
              <a:rPr lang="en-GB" dirty="0">
                <a:solidFill>
                  <a:schemeClr val="accent2"/>
                </a:solidFill>
              </a:rPr>
              <a:t>               </a:t>
            </a:r>
          </a:p>
        </p:txBody>
      </p:sp>
      <p:pic>
        <p:nvPicPr>
          <p:cNvPr id="12" name="Picture 1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192" y="3713956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842" y="3980461"/>
            <a:ext cx="701675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4" name="Group 58"/>
          <p:cNvGrpSpPr>
            <a:grpSpLocks/>
          </p:cNvGrpSpPr>
          <p:nvPr/>
        </p:nvGrpSpPr>
        <p:grpSpPr bwMode="auto">
          <a:xfrm>
            <a:off x="1162050" y="5291931"/>
            <a:ext cx="4246562" cy="1193800"/>
            <a:chOff x="831" y="3177"/>
            <a:chExt cx="2675" cy="752"/>
          </a:xfrm>
        </p:grpSpPr>
        <p:pic>
          <p:nvPicPr>
            <p:cNvPr id="15" name="Picture 22" descr="magic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6" y="3438"/>
              <a:ext cx="80" cy="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" name="Oval 23" descr="20%"/>
            <p:cNvSpPr>
              <a:spLocks noChangeAspect="1" noChangeArrowheads="1"/>
            </p:cNvSpPr>
            <p:nvPr/>
          </p:nvSpPr>
          <p:spPr bwMode="auto">
            <a:xfrm>
              <a:off x="1089" y="3177"/>
              <a:ext cx="272" cy="74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4"/>
            <p:cNvSpPr>
              <a:spLocks noChangeAspect="1" noChangeShapeType="1"/>
            </p:cNvSpPr>
            <p:nvPr/>
          </p:nvSpPr>
          <p:spPr bwMode="auto">
            <a:xfrm>
              <a:off x="1323" y="3294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5"/>
            <p:cNvSpPr>
              <a:spLocks noChangeAspect="1" noChangeShapeType="1"/>
            </p:cNvSpPr>
            <p:nvPr/>
          </p:nvSpPr>
          <p:spPr bwMode="auto">
            <a:xfrm>
              <a:off x="1323" y="3839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6"/>
            <p:cNvSpPr>
              <a:spLocks noChangeAspect="1" noChangeShapeType="1"/>
            </p:cNvSpPr>
            <p:nvPr/>
          </p:nvSpPr>
          <p:spPr bwMode="auto">
            <a:xfrm>
              <a:off x="1790" y="3294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7"/>
            <p:cNvSpPr>
              <a:spLocks noChangeAspect="1" noChangeShapeType="1"/>
            </p:cNvSpPr>
            <p:nvPr/>
          </p:nvSpPr>
          <p:spPr bwMode="auto">
            <a:xfrm>
              <a:off x="2297" y="3294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8"/>
            <p:cNvSpPr>
              <a:spLocks noChangeAspect="1" noChangeShapeType="1"/>
            </p:cNvSpPr>
            <p:nvPr/>
          </p:nvSpPr>
          <p:spPr bwMode="auto">
            <a:xfrm>
              <a:off x="2297" y="3839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9"/>
            <p:cNvSpPr>
              <a:spLocks noChangeAspect="1" noChangeShapeType="1"/>
            </p:cNvSpPr>
            <p:nvPr/>
          </p:nvSpPr>
          <p:spPr bwMode="auto">
            <a:xfrm>
              <a:off x="2297" y="3294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30"/>
            <p:cNvSpPr>
              <a:spLocks noChangeAspect="1" noChangeShapeType="1"/>
            </p:cNvSpPr>
            <p:nvPr/>
          </p:nvSpPr>
          <p:spPr bwMode="auto">
            <a:xfrm>
              <a:off x="1518" y="3294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31"/>
            <p:cNvSpPr>
              <a:spLocks noChangeAspect="1" noChangeShapeType="1"/>
            </p:cNvSpPr>
            <p:nvPr/>
          </p:nvSpPr>
          <p:spPr bwMode="auto">
            <a:xfrm>
              <a:off x="1479" y="3839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32"/>
            <p:cNvSpPr>
              <a:spLocks noChangeAspect="1" noChangeShapeType="1"/>
            </p:cNvSpPr>
            <p:nvPr/>
          </p:nvSpPr>
          <p:spPr bwMode="auto">
            <a:xfrm>
              <a:off x="2570" y="3839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33"/>
            <p:cNvSpPr>
              <a:spLocks noChangeAspect="1" noChangeShapeType="1"/>
            </p:cNvSpPr>
            <p:nvPr/>
          </p:nvSpPr>
          <p:spPr bwMode="auto">
            <a:xfrm flipH="1">
              <a:off x="2570" y="3294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34"/>
            <p:cNvSpPr>
              <a:spLocks noChangeAspect="1" noChangeShapeType="1"/>
            </p:cNvSpPr>
            <p:nvPr/>
          </p:nvSpPr>
          <p:spPr bwMode="auto">
            <a:xfrm flipV="1">
              <a:off x="1790" y="3567"/>
              <a:ext cx="0" cy="3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35"/>
            <p:cNvSpPr>
              <a:spLocks noChangeAspect="1" noChangeShapeType="1"/>
            </p:cNvSpPr>
            <p:nvPr/>
          </p:nvSpPr>
          <p:spPr bwMode="auto">
            <a:xfrm>
              <a:off x="2297" y="3527"/>
              <a:ext cx="0" cy="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6"/>
            <p:cNvSpPr>
              <a:spLocks noChangeAspect="1"/>
            </p:cNvSpPr>
            <p:nvPr/>
          </p:nvSpPr>
          <p:spPr bwMode="auto">
            <a:xfrm>
              <a:off x="1790" y="3800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7"/>
            <p:cNvSpPr>
              <a:spLocks noChangeAspect="1"/>
            </p:cNvSpPr>
            <p:nvPr/>
          </p:nvSpPr>
          <p:spPr bwMode="auto">
            <a:xfrm>
              <a:off x="1790" y="3255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8"/>
            <p:cNvSpPr>
              <a:spLocks noChangeAspect="1" noChangeShapeType="1"/>
            </p:cNvSpPr>
            <p:nvPr/>
          </p:nvSpPr>
          <p:spPr bwMode="auto">
            <a:xfrm>
              <a:off x="1177" y="3679"/>
              <a:ext cx="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39"/>
            <p:cNvSpPr txBox="1">
              <a:spLocks noChangeAspect="1" noChangeArrowheads="1"/>
            </p:cNvSpPr>
            <p:nvPr/>
          </p:nvSpPr>
          <p:spPr bwMode="auto">
            <a:xfrm>
              <a:off x="1085" y="3246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33" name="Text Box 40"/>
            <p:cNvSpPr txBox="1">
              <a:spLocks noChangeAspect="1" noChangeArrowheads="1"/>
            </p:cNvSpPr>
            <p:nvPr/>
          </p:nvSpPr>
          <p:spPr bwMode="auto">
            <a:xfrm>
              <a:off x="1089" y="3608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34" name="Picture 41" descr="TP_tmp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" y="3436"/>
              <a:ext cx="216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5" name="Text Box 47"/>
            <p:cNvSpPr txBox="1">
              <a:spLocks noChangeArrowheads="1"/>
            </p:cNvSpPr>
            <p:nvPr/>
          </p:nvSpPr>
          <p:spPr bwMode="auto">
            <a:xfrm>
              <a:off x="1513" y="3393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2400" b="0"/>
                <a:t>c</a:t>
              </a:r>
            </a:p>
          </p:txBody>
        </p:sp>
        <p:sp>
          <p:nvSpPr>
            <p:cNvPr id="36" name="Text Box 48"/>
            <p:cNvSpPr txBox="1">
              <a:spLocks noChangeArrowheads="1"/>
            </p:cNvSpPr>
            <p:nvPr/>
          </p:nvSpPr>
          <p:spPr bwMode="auto">
            <a:xfrm>
              <a:off x="2347" y="3399"/>
              <a:ext cx="1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2400" b="0"/>
                <a:t>t</a:t>
              </a:r>
            </a:p>
          </p:txBody>
        </p:sp>
        <p:pic>
          <p:nvPicPr>
            <p:cNvPr id="37" name="Picture 53" descr="TP_tmp"/>
            <p:cNvPicPr>
              <a:picLocks noChangeAspect="1" noChangeArrowheads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7" y="3444"/>
              <a:ext cx="216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8" name="Oval 54" descr="20%"/>
            <p:cNvSpPr>
              <a:spLocks noChangeAspect="1" noChangeArrowheads="1"/>
            </p:cNvSpPr>
            <p:nvPr/>
          </p:nvSpPr>
          <p:spPr bwMode="auto">
            <a:xfrm>
              <a:off x="2738" y="3189"/>
              <a:ext cx="272" cy="74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55"/>
            <p:cNvSpPr>
              <a:spLocks noChangeAspect="1" noChangeShapeType="1"/>
            </p:cNvSpPr>
            <p:nvPr/>
          </p:nvSpPr>
          <p:spPr bwMode="auto">
            <a:xfrm>
              <a:off x="2826" y="3691"/>
              <a:ext cx="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Text Box 56"/>
            <p:cNvSpPr txBox="1">
              <a:spLocks noChangeAspect="1" noChangeArrowheads="1"/>
            </p:cNvSpPr>
            <p:nvPr/>
          </p:nvSpPr>
          <p:spPr bwMode="auto">
            <a:xfrm>
              <a:off x="2734" y="3258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41" name="Text Box 57"/>
            <p:cNvSpPr txBox="1">
              <a:spLocks noChangeAspect="1" noChangeArrowheads="1"/>
            </p:cNvSpPr>
            <p:nvPr/>
          </p:nvSpPr>
          <p:spPr bwMode="auto">
            <a:xfrm>
              <a:off x="2738" y="3620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</p:grpSp>
      <p:grpSp>
        <p:nvGrpSpPr>
          <p:cNvPr id="42" name="Group 62"/>
          <p:cNvGrpSpPr>
            <a:grpSpLocks/>
          </p:cNvGrpSpPr>
          <p:nvPr/>
        </p:nvGrpSpPr>
        <p:grpSpPr bwMode="auto">
          <a:xfrm>
            <a:off x="5365624" y="5450527"/>
            <a:ext cx="3735388" cy="1212850"/>
            <a:chOff x="3506" y="3233"/>
            <a:chExt cx="2504" cy="764"/>
          </a:xfrm>
        </p:grpSpPr>
        <p:sp>
          <p:nvSpPr>
            <p:cNvPr id="43" name="Text Box 59"/>
            <p:cNvSpPr txBox="1">
              <a:spLocks noChangeArrowheads="1"/>
            </p:cNvSpPr>
            <p:nvPr/>
          </p:nvSpPr>
          <p:spPr bwMode="auto">
            <a:xfrm>
              <a:off x="3506" y="3233"/>
              <a:ext cx="2504" cy="764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>
                  <a:solidFill>
                    <a:srgbClr val="FF0000"/>
                  </a:solidFill>
                </a:rPr>
                <a:t>The third term is the 2</a:t>
              </a:r>
              <a:r>
                <a:rPr lang="en-GB" baseline="30000">
                  <a:solidFill>
                    <a:srgbClr val="FF0000"/>
                  </a:solidFill>
                </a:rPr>
                <a:t>nd</a:t>
              </a:r>
              <a:r>
                <a:rPr lang="en-GB">
                  <a:solidFill>
                    <a:srgbClr val="FF0000"/>
                  </a:solidFill>
                </a:rPr>
                <a:t> order</a:t>
              </a:r>
            </a:p>
            <a:p>
              <a:r>
                <a:rPr lang="en-GB">
                  <a:solidFill>
                    <a:srgbClr val="FF0000"/>
                  </a:solidFill>
                </a:rPr>
                <a:t>term in the perturbation expansion</a:t>
              </a:r>
            </a:p>
            <a:p>
              <a:r>
                <a:rPr lang="en-GB">
                  <a:solidFill>
                    <a:srgbClr val="FF0000"/>
                  </a:solidFill>
                </a:rPr>
                <a:t>corresponding to box diagrams</a:t>
              </a:r>
            </a:p>
            <a:p>
              <a:r>
                <a:rPr lang="en-GB">
                  <a:solidFill>
                    <a:srgbClr val="FF0000"/>
                  </a:solidFill>
                </a:rPr>
                <a:t>resulting in   </a:t>
              </a:r>
            </a:p>
          </p:txBody>
        </p:sp>
        <p:pic>
          <p:nvPicPr>
            <p:cNvPr id="44" name="Picture 60" descr="TP_tmp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0" y="3793"/>
              <a:ext cx="699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45" name="Line 63"/>
          <p:cNvSpPr>
            <a:spLocks noChangeShapeType="1"/>
          </p:cNvSpPr>
          <p:nvPr/>
        </p:nvSpPr>
        <p:spPr bwMode="auto">
          <a:xfrm flipH="1" flipV="1">
            <a:off x="6561137" y="5159821"/>
            <a:ext cx="179388" cy="28733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46" name="Rectangle 64"/>
          <p:cNvSpPr>
            <a:spLocks noChangeArrowheads="1"/>
          </p:cNvSpPr>
          <p:nvPr/>
        </p:nvSpPr>
        <p:spPr bwMode="auto">
          <a:xfrm>
            <a:off x="3535362" y="3172618"/>
            <a:ext cx="1152525" cy="43338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7" name="Text Box 65"/>
          <p:cNvSpPr txBox="1">
            <a:spLocks noChangeArrowheads="1"/>
          </p:cNvSpPr>
          <p:nvPr/>
        </p:nvSpPr>
        <p:spPr bwMode="auto">
          <a:xfrm>
            <a:off x="8418512" y="3166268"/>
            <a:ext cx="625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CC0099"/>
                </a:solidFill>
              </a:rPr>
              <a:t>(A1)</a:t>
            </a:r>
          </a:p>
        </p:txBody>
      </p:sp>
      <p:pic>
        <p:nvPicPr>
          <p:cNvPr id="48" name="Picture 67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7" y="4332305"/>
            <a:ext cx="5637213" cy="81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9" name="Text Box 68"/>
          <p:cNvSpPr txBox="1">
            <a:spLocks noChangeArrowheads="1"/>
          </p:cNvSpPr>
          <p:nvPr/>
        </p:nvSpPr>
        <p:spPr bwMode="auto">
          <a:xfrm>
            <a:off x="7660681" y="4124454"/>
            <a:ext cx="1331652" cy="833178"/>
          </a:xfrm>
          <a:prstGeom prst="rect">
            <a:avLst/>
          </a:prstGeom>
          <a:solidFill>
            <a:schemeClr val="bg1"/>
          </a:solidFill>
          <a:ln w="22225">
            <a:solidFill>
              <a:srgbClr val="CC0099"/>
            </a:solidFill>
            <a:miter lim="800000"/>
            <a:headEnd/>
            <a:tailEnd type="none" w="lg" len="med"/>
          </a:ln>
          <a:effectLst/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dirty="0">
                <a:solidFill>
                  <a:srgbClr val="CC0099"/>
                </a:solidFill>
              </a:rPr>
              <a:t>Sum over</a:t>
            </a:r>
          </a:p>
          <a:p>
            <a:r>
              <a:rPr lang="en-GB" sz="1600" dirty="0">
                <a:solidFill>
                  <a:srgbClr val="CC0099"/>
                </a:solidFill>
              </a:rPr>
              <a:t>intermediate</a:t>
            </a:r>
          </a:p>
          <a:p>
            <a:r>
              <a:rPr lang="en-GB" sz="1600" dirty="0">
                <a:solidFill>
                  <a:srgbClr val="CC0099"/>
                </a:solidFill>
              </a:rPr>
              <a:t>states j</a:t>
            </a:r>
          </a:p>
        </p:txBody>
      </p:sp>
      <p:sp>
        <p:nvSpPr>
          <p:cNvPr id="50" name="Line 69"/>
          <p:cNvSpPr>
            <a:spLocks noChangeShapeType="1"/>
          </p:cNvSpPr>
          <p:nvPr/>
        </p:nvSpPr>
        <p:spPr bwMode="auto">
          <a:xfrm flipH="1">
            <a:off x="7459662" y="4506118"/>
            <a:ext cx="214674" cy="34925"/>
          </a:xfrm>
          <a:prstGeom prst="line">
            <a:avLst/>
          </a:prstGeom>
          <a:noFill/>
          <a:ln w="22225">
            <a:solidFill>
              <a:srgbClr val="CC0099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13928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18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K0 –  K0 mixing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213" y="2815495"/>
            <a:ext cx="856138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Because there are also diagrams which allow                        mixing need to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consider the time evolution of a mixed stated</a:t>
            </a:r>
          </a:p>
        </p:txBody>
      </p:sp>
      <p:pic>
        <p:nvPicPr>
          <p:cNvPr id="6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023" y="2786288"/>
            <a:ext cx="110966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350" y="3456845"/>
            <a:ext cx="2776538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12" y="1355515"/>
            <a:ext cx="96361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1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87" y="1988611"/>
            <a:ext cx="3387725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865219" y="1676190"/>
            <a:ext cx="2174660" cy="34073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 dirty="0">
                <a:solidFill>
                  <a:srgbClr val="FF0000"/>
                </a:solidFill>
              </a:rPr>
              <a:t>Density of final states</a:t>
            </a: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flipH="1">
            <a:off x="5951612" y="1855577"/>
            <a:ext cx="913606" cy="30184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45" name="Text Box 63"/>
          <p:cNvSpPr txBox="1">
            <a:spLocks noChangeArrowheads="1"/>
          </p:cNvSpPr>
          <p:nvPr/>
        </p:nvSpPr>
        <p:spPr bwMode="auto">
          <a:xfrm>
            <a:off x="8248588" y="3564795"/>
            <a:ext cx="625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CC0099"/>
                </a:solidFill>
              </a:rPr>
              <a:t>(A2)</a:t>
            </a: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2143" y="1309478"/>
            <a:ext cx="6354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>
                <a:solidFill>
                  <a:schemeClr val="accent2"/>
                </a:solidFill>
              </a:rPr>
              <a:t> The total decay rate is the sum over all possible decays</a:t>
            </a:r>
          </a:p>
        </p:txBody>
      </p:sp>
    </p:spTree>
    <p:extLst>
      <p:ext uri="{BB962C8B-B14F-4D97-AF65-F5344CB8AC3E}">
        <p14:creationId xmlns:p14="http://schemas.microsoft.com/office/powerpoint/2010/main" val="1419282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285420" y="1160121"/>
            <a:ext cx="60975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The time dependent wave-equation of </a:t>
            </a:r>
            <a:r>
              <a:rPr lang="en-GB" dirty="0">
                <a:solidFill>
                  <a:srgbClr val="CC0099"/>
                </a:solidFill>
              </a:rPr>
              <a:t>(A1)</a:t>
            </a:r>
            <a:r>
              <a:rPr lang="en-GB" dirty="0">
                <a:solidFill>
                  <a:schemeClr val="accent2"/>
                </a:solidFill>
              </a:rPr>
              <a:t> becomes</a:t>
            </a:r>
          </a:p>
        </p:txBody>
      </p:sp>
      <p:pic>
        <p:nvPicPr>
          <p:cNvPr id="5" name="Picture 2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648997"/>
            <a:ext cx="6861175" cy="78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339725" y="2756167"/>
            <a:ext cx="8715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the diagonal terms are as before, and the off-diagonal terms are due to mixing.</a:t>
            </a:r>
          </a:p>
        </p:txBody>
      </p:sp>
      <p:pic>
        <p:nvPicPr>
          <p:cNvPr id="7" name="Picture 24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3495510"/>
            <a:ext cx="6046787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" name="Group 60"/>
          <p:cNvGrpSpPr>
            <a:grpSpLocks/>
          </p:cNvGrpSpPr>
          <p:nvPr/>
        </p:nvGrpSpPr>
        <p:grpSpPr bwMode="auto">
          <a:xfrm>
            <a:off x="5052962" y="4653396"/>
            <a:ext cx="3908425" cy="1206500"/>
            <a:chOff x="3664" y="3222"/>
            <a:chExt cx="2462" cy="760"/>
          </a:xfrm>
        </p:grpSpPr>
        <p:sp>
          <p:nvSpPr>
            <p:cNvPr id="9" name="Oval 30" descr="20%"/>
            <p:cNvSpPr>
              <a:spLocks noChangeAspect="1" noChangeArrowheads="1"/>
            </p:cNvSpPr>
            <p:nvPr/>
          </p:nvSpPr>
          <p:spPr bwMode="auto">
            <a:xfrm>
              <a:off x="3922" y="3222"/>
              <a:ext cx="272" cy="74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31"/>
            <p:cNvSpPr>
              <a:spLocks noChangeAspect="1" noChangeShapeType="1"/>
            </p:cNvSpPr>
            <p:nvPr/>
          </p:nvSpPr>
          <p:spPr bwMode="auto">
            <a:xfrm>
              <a:off x="4156" y="3339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32"/>
            <p:cNvSpPr>
              <a:spLocks noChangeAspect="1" noChangeShapeType="1"/>
            </p:cNvSpPr>
            <p:nvPr/>
          </p:nvSpPr>
          <p:spPr bwMode="auto">
            <a:xfrm>
              <a:off x="4156" y="3884"/>
              <a:ext cx="46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33"/>
            <p:cNvSpPr>
              <a:spLocks noChangeAspect="1" noChangeShapeType="1"/>
            </p:cNvSpPr>
            <p:nvPr/>
          </p:nvSpPr>
          <p:spPr bwMode="auto">
            <a:xfrm>
              <a:off x="4623" y="3339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34"/>
            <p:cNvSpPr>
              <a:spLocks noChangeAspect="1" noChangeShapeType="1"/>
            </p:cNvSpPr>
            <p:nvPr/>
          </p:nvSpPr>
          <p:spPr bwMode="auto">
            <a:xfrm>
              <a:off x="5130" y="3339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35"/>
            <p:cNvSpPr>
              <a:spLocks noChangeAspect="1" noChangeShapeType="1"/>
            </p:cNvSpPr>
            <p:nvPr/>
          </p:nvSpPr>
          <p:spPr bwMode="auto">
            <a:xfrm>
              <a:off x="5130" y="3884"/>
              <a:ext cx="506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36"/>
            <p:cNvSpPr>
              <a:spLocks noChangeAspect="1" noChangeShapeType="1"/>
            </p:cNvSpPr>
            <p:nvPr/>
          </p:nvSpPr>
          <p:spPr bwMode="auto">
            <a:xfrm>
              <a:off x="5130" y="3339"/>
              <a:ext cx="0" cy="54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37"/>
            <p:cNvSpPr>
              <a:spLocks noChangeAspect="1" noChangeShapeType="1"/>
            </p:cNvSpPr>
            <p:nvPr/>
          </p:nvSpPr>
          <p:spPr bwMode="auto">
            <a:xfrm>
              <a:off x="4351" y="3339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lg" len="lg"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38"/>
            <p:cNvSpPr>
              <a:spLocks noChangeAspect="1" noChangeShapeType="1"/>
            </p:cNvSpPr>
            <p:nvPr/>
          </p:nvSpPr>
          <p:spPr bwMode="auto">
            <a:xfrm>
              <a:off x="4312" y="3884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39"/>
            <p:cNvSpPr>
              <a:spLocks noChangeAspect="1" noChangeShapeType="1"/>
            </p:cNvSpPr>
            <p:nvPr/>
          </p:nvSpPr>
          <p:spPr bwMode="auto">
            <a:xfrm>
              <a:off x="5403" y="3884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40"/>
            <p:cNvSpPr>
              <a:spLocks noChangeAspect="1" noChangeShapeType="1"/>
            </p:cNvSpPr>
            <p:nvPr/>
          </p:nvSpPr>
          <p:spPr bwMode="auto">
            <a:xfrm flipH="1">
              <a:off x="5403" y="3339"/>
              <a:ext cx="39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41"/>
            <p:cNvSpPr>
              <a:spLocks noChangeAspect="1" noChangeShapeType="1"/>
            </p:cNvSpPr>
            <p:nvPr/>
          </p:nvSpPr>
          <p:spPr bwMode="auto">
            <a:xfrm flipV="1">
              <a:off x="4623" y="3612"/>
              <a:ext cx="0" cy="39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42"/>
            <p:cNvSpPr>
              <a:spLocks noChangeAspect="1" noChangeShapeType="1"/>
            </p:cNvSpPr>
            <p:nvPr/>
          </p:nvSpPr>
          <p:spPr bwMode="auto">
            <a:xfrm>
              <a:off x="5130" y="3572"/>
              <a:ext cx="0" cy="4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arrow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43"/>
            <p:cNvSpPr>
              <a:spLocks noChangeAspect="1"/>
            </p:cNvSpPr>
            <p:nvPr/>
          </p:nvSpPr>
          <p:spPr bwMode="auto">
            <a:xfrm>
              <a:off x="4623" y="3845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44"/>
            <p:cNvSpPr>
              <a:spLocks noChangeAspect="1"/>
            </p:cNvSpPr>
            <p:nvPr/>
          </p:nvSpPr>
          <p:spPr bwMode="auto">
            <a:xfrm>
              <a:off x="4623" y="3300"/>
              <a:ext cx="507" cy="78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45"/>
            <p:cNvSpPr>
              <a:spLocks noChangeAspect="1" noChangeShapeType="1"/>
            </p:cNvSpPr>
            <p:nvPr/>
          </p:nvSpPr>
          <p:spPr bwMode="auto">
            <a:xfrm>
              <a:off x="4010" y="3724"/>
              <a:ext cx="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46"/>
            <p:cNvSpPr txBox="1">
              <a:spLocks noChangeAspect="1" noChangeArrowheads="1"/>
            </p:cNvSpPr>
            <p:nvPr/>
          </p:nvSpPr>
          <p:spPr bwMode="auto">
            <a:xfrm>
              <a:off x="3918" y="3291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26" name="Text Box 47"/>
            <p:cNvSpPr txBox="1">
              <a:spLocks noChangeAspect="1" noChangeArrowheads="1"/>
            </p:cNvSpPr>
            <p:nvPr/>
          </p:nvSpPr>
          <p:spPr bwMode="auto">
            <a:xfrm>
              <a:off x="3922" y="3653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27" name="Picture 48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4" y="3481"/>
              <a:ext cx="216" cy="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8" name="Oval 49" descr="20%"/>
            <p:cNvSpPr>
              <a:spLocks noChangeAspect="1" noChangeArrowheads="1"/>
            </p:cNvSpPr>
            <p:nvPr/>
          </p:nvSpPr>
          <p:spPr bwMode="auto">
            <a:xfrm>
              <a:off x="5596" y="3242"/>
              <a:ext cx="272" cy="740"/>
            </a:xfrm>
            <a:prstGeom prst="ellipse">
              <a:avLst/>
            </a:prstGeom>
            <a:pattFill prst="pct20">
              <a:fgClr>
                <a:srgbClr val="CC99FF"/>
              </a:fgClr>
              <a:bgClr>
                <a:srgbClr val="FFFFFF"/>
              </a:bgClr>
            </a:pattFill>
            <a:ln w="19050">
              <a:solidFill>
                <a:srgbClr val="CC99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50"/>
            <p:cNvSpPr>
              <a:spLocks noChangeAspect="1" noChangeShapeType="1"/>
            </p:cNvSpPr>
            <p:nvPr/>
          </p:nvSpPr>
          <p:spPr bwMode="auto">
            <a:xfrm>
              <a:off x="5684" y="3691"/>
              <a:ext cx="7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51"/>
            <p:cNvSpPr txBox="1">
              <a:spLocks noChangeAspect="1" noChangeArrowheads="1"/>
            </p:cNvSpPr>
            <p:nvPr/>
          </p:nvSpPr>
          <p:spPr bwMode="auto">
            <a:xfrm>
              <a:off x="5592" y="3641"/>
              <a:ext cx="2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d</a:t>
              </a:r>
            </a:p>
          </p:txBody>
        </p:sp>
        <p:sp>
          <p:nvSpPr>
            <p:cNvPr id="31" name="Text Box 52"/>
            <p:cNvSpPr txBox="1">
              <a:spLocks noChangeAspect="1" noChangeArrowheads="1"/>
            </p:cNvSpPr>
            <p:nvPr/>
          </p:nvSpPr>
          <p:spPr bwMode="auto">
            <a:xfrm>
              <a:off x="5603" y="3256"/>
              <a:ext cx="2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2400" b="0">
                  <a:solidFill>
                    <a:schemeClr val="tx1"/>
                  </a:solidFill>
                  <a:latin typeface="Helvetica" charset="0"/>
                </a:rPr>
                <a:t>s</a:t>
              </a:r>
            </a:p>
          </p:txBody>
        </p:sp>
        <p:pic>
          <p:nvPicPr>
            <p:cNvPr id="32" name="Picture 53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" y="3489"/>
              <a:ext cx="216" cy="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333399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3" name="Text Box 54"/>
            <p:cNvSpPr txBox="1">
              <a:spLocks noChangeArrowheads="1"/>
            </p:cNvSpPr>
            <p:nvPr/>
          </p:nvSpPr>
          <p:spPr bwMode="auto">
            <a:xfrm>
              <a:off x="4346" y="3438"/>
              <a:ext cx="2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2400" b="0"/>
                <a:t>c</a:t>
              </a:r>
            </a:p>
          </p:txBody>
        </p:sp>
        <p:sp>
          <p:nvSpPr>
            <p:cNvPr id="34" name="Text Box 55"/>
            <p:cNvSpPr txBox="1">
              <a:spLocks noChangeArrowheads="1"/>
            </p:cNvSpPr>
            <p:nvPr/>
          </p:nvSpPr>
          <p:spPr bwMode="auto">
            <a:xfrm>
              <a:off x="5180" y="3444"/>
              <a:ext cx="1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2400" b="0"/>
                <a:t>t</a:t>
              </a:r>
            </a:p>
          </p:txBody>
        </p:sp>
      </p:grpSp>
      <p:pic>
        <p:nvPicPr>
          <p:cNvPr id="35" name="Picture 6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12" y="4804209"/>
            <a:ext cx="43815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" name="Text Box 62"/>
          <p:cNvSpPr txBox="1">
            <a:spLocks noChangeArrowheads="1"/>
          </p:cNvSpPr>
          <p:nvPr/>
        </p:nvSpPr>
        <p:spPr bwMode="auto">
          <a:xfrm>
            <a:off x="8242300" y="1822034"/>
            <a:ext cx="625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CC0099"/>
                </a:solidFill>
              </a:rPr>
              <a:t>(A3)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566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pic>
        <p:nvPicPr>
          <p:cNvPr id="4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297" y="1625600"/>
            <a:ext cx="4965700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7485" y="957263"/>
            <a:ext cx="769663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off-diagonal decay terms include the effects of interference between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decays to a common final state </a:t>
            </a:r>
          </a:p>
        </p:txBody>
      </p:sp>
      <p:pic>
        <p:nvPicPr>
          <p:cNvPr id="6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947" y="3780766"/>
            <a:ext cx="5372100" cy="554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33997" y="2266950"/>
            <a:ext cx="818394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In </a:t>
            </a:r>
            <a:r>
              <a:rPr lang="en-GB" dirty="0">
                <a:solidFill>
                  <a:schemeClr val="accent2"/>
                </a:solidFill>
              </a:rPr>
              <a:t>terms of the time dependent coefficients for the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states, </a:t>
            </a:r>
            <a:r>
              <a:rPr lang="en-GB" dirty="0">
                <a:solidFill>
                  <a:srgbClr val="CC0099"/>
                </a:solidFill>
              </a:rPr>
              <a:t>(A3)</a:t>
            </a:r>
            <a:r>
              <a:rPr lang="en-GB" dirty="0">
                <a:solidFill>
                  <a:schemeClr val="accent2"/>
                </a:solidFill>
              </a:rPr>
              <a:t> becomes </a:t>
            </a:r>
          </a:p>
        </p:txBody>
      </p:sp>
      <p:pic>
        <p:nvPicPr>
          <p:cNvPr id="8" name="Picture 1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310" y="2664753"/>
            <a:ext cx="3154362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268922" y="3377541"/>
            <a:ext cx="4422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>
                <a:solidFill>
                  <a:schemeClr val="accent2"/>
                </a:solidFill>
              </a:rPr>
              <a:t>  where the Hamiltonian can be written: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233997" y="4320516"/>
            <a:ext cx="799158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Both </a:t>
            </a:r>
            <a:r>
              <a:rPr lang="en-GB" dirty="0">
                <a:solidFill>
                  <a:schemeClr val="accent2"/>
                </a:solidFill>
              </a:rPr>
              <a:t>the mass and decay matrices represent observable quantities and are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</a:t>
            </a:r>
            <a:r>
              <a:rPr lang="en-GB" dirty="0" err="1">
                <a:solidFill>
                  <a:schemeClr val="accent2"/>
                </a:solidFill>
              </a:rPr>
              <a:t>Hermitian</a:t>
            </a:r>
            <a:r>
              <a:rPr lang="en-GB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1" name="Picture 1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610" y="4907891"/>
            <a:ext cx="452755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122" y="5374616"/>
            <a:ext cx="41481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294322" y="5774666"/>
            <a:ext cx="781205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Furthermore</a:t>
            </a:r>
            <a:r>
              <a:rPr lang="en-GB" dirty="0">
                <a:solidFill>
                  <a:schemeClr val="accent2"/>
                </a:solidFill>
              </a:rPr>
              <a:t>, if CPT is conserved then the masses and decay rates of the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and        are identical:</a:t>
            </a:r>
          </a:p>
        </p:txBody>
      </p:sp>
      <p:pic>
        <p:nvPicPr>
          <p:cNvPr id="14" name="Picture 2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2" y="6081053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25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173" y="5739778"/>
            <a:ext cx="3508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26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10" y="6481103"/>
            <a:ext cx="41783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835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1463845" y="1454151"/>
            <a:ext cx="5688013" cy="865187"/>
            <a:chOff x="807" y="504"/>
            <a:chExt cx="3583" cy="545"/>
          </a:xfrm>
        </p:grpSpPr>
        <p:pic>
          <p:nvPicPr>
            <p:cNvPr id="5" name="Picture 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" y="527"/>
              <a:ext cx="3439" cy="4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807" y="504"/>
              <a:ext cx="3583" cy="545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55758" y="1008063"/>
            <a:ext cx="58628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Hence </a:t>
            </a:r>
            <a:r>
              <a:rPr lang="en-GB" dirty="0">
                <a:solidFill>
                  <a:schemeClr val="accent2"/>
                </a:solidFill>
              </a:rPr>
              <a:t>the time evolution of the system can be written: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8339308" y="1708151"/>
            <a:ext cx="625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CC0099"/>
                </a:solidFill>
              </a:rPr>
              <a:t>(A4)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66870" y="2420938"/>
            <a:ext cx="7658113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To </a:t>
            </a:r>
            <a:r>
              <a:rPr lang="en-GB" dirty="0">
                <a:solidFill>
                  <a:schemeClr val="accent2"/>
                </a:solidFill>
              </a:rPr>
              <a:t>solve the coupled differential equations for a(t) and b(t), first  find the 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</a:t>
            </a:r>
            <a:r>
              <a:rPr lang="en-GB" dirty="0" err="1" smtClean="0">
                <a:solidFill>
                  <a:schemeClr val="accent2"/>
                </a:solidFill>
              </a:rPr>
              <a:t>eigenstates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of the Hamiltonian (the K</a:t>
            </a:r>
            <a:r>
              <a:rPr lang="en-GB" baseline="-25000" dirty="0">
                <a:solidFill>
                  <a:schemeClr val="accent2"/>
                </a:solidFill>
              </a:rPr>
              <a:t>L</a:t>
            </a:r>
            <a:r>
              <a:rPr lang="en-GB" dirty="0">
                <a:solidFill>
                  <a:schemeClr val="accent2"/>
                </a:solidFill>
              </a:rPr>
              <a:t> and K</a:t>
            </a:r>
            <a:r>
              <a:rPr lang="en-GB" baseline="-25000" dirty="0">
                <a:solidFill>
                  <a:schemeClr val="accent2"/>
                </a:solidFill>
              </a:rPr>
              <a:t>S</a:t>
            </a:r>
            <a:r>
              <a:rPr lang="en-GB" dirty="0">
                <a:solidFill>
                  <a:schemeClr val="accent2"/>
                </a:solidFill>
              </a:rPr>
              <a:t>)  and then transform into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</a:t>
            </a:r>
            <a:r>
              <a:rPr lang="en-GB" dirty="0" smtClean="0">
                <a:solidFill>
                  <a:schemeClr val="accent2"/>
                </a:solidFill>
              </a:rPr>
              <a:t>this </a:t>
            </a:r>
            <a:r>
              <a:rPr lang="en-GB" dirty="0">
                <a:solidFill>
                  <a:schemeClr val="accent2"/>
                </a:solidFill>
              </a:rPr>
              <a:t>basis. The eigenvalue equation is:</a:t>
            </a:r>
          </a:p>
        </p:txBody>
      </p:sp>
      <p:pic>
        <p:nvPicPr>
          <p:cNvPr id="10" name="Picture 1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95" y="3471863"/>
            <a:ext cx="5430838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373233" y="4329113"/>
            <a:ext cx="377248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Which </a:t>
            </a:r>
            <a:r>
              <a:rPr lang="en-GB" dirty="0">
                <a:solidFill>
                  <a:schemeClr val="accent2"/>
                </a:solidFill>
              </a:rPr>
              <a:t>has non-trivial solutions for</a:t>
            </a:r>
          </a:p>
        </p:txBody>
      </p:sp>
      <p:pic>
        <p:nvPicPr>
          <p:cNvPr id="12" name="Picture 1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758" y="4735513"/>
            <a:ext cx="14890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95" y="5164138"/>
            <a:ext cx="59880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AutoShape 18"/>
          <p:cNvSpPr>
            <a:spLocks noChangeArrowheads="1"/>
          </p:cNvSpPr>
          <p:nvPr/>
        </p:nvSpPr>
        <p:spPr bwMode="auto">
          <a:xfrm>
            <a:off x="1211433" y="5272088"/>
            <a:ext cx="288925" cy="179388"/>
          </a:xfrm>
          <a:prstGeom prst="rightArrow">
            <a:avLst>
              <a:gd name="adj1" fmla="val 50000"/>
              <a:gd name="adj2" fmla="val 40265"/>
            </a:avLst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5" name="Picture 2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20" y="5956301"/>
            <a:ext cx="549116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563733" y="5595938"/>
            <a:ext cx="200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with eigenvalues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8363120" y="3609976"/>
            <a:ext cx="625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CC0099"/>
                </a:solidFill>
              </a:rPr>
              <a:t>(A5)</a:t>
            </a: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382758" y="6514674"/>
            <a:ext cx="668353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can be obtained by substituting back into </a:t>
            </a:r>
            <a:r>
              <a:rPr lang="en-GB" dirty="0">
                <a:solidFill>
                  <a:srgbClr val="CC0099"/>
                </a:solidFill>
              </a:rPr>
              <a:t>(A5)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7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pic>
        <p:nvPicPr>
          <p:cNvPr id="4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045910"/>
            <a:ext cx="892175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002452" y="2058722"/>
            <a:ext cx="287337" cy="179388"/>
          </a:xfrm>
          <a:prstGeom prst="rightArrow">
            <a:avLst>
              <a:gd name="adj1" fmla="val 50000"/>
              <a:gd name="adj2" fmla="val 40044"/>
            </a:avLst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6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1698360"/>
            <a:ext cx="2689225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350" y="2734997"/>
            <a:ext cx="1146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Define</a:t>
            </a:r>
          </a:p>
        </p:txBody>
      </p:sp>
      <p:pic>
        <p:nvPicPr>
          <p:cNvPr id="8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777860"/>
            <a:ext cx="2368550" cy="90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6350" y="3677972"/>
            <a:ext cx="4549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Hence the normalised eigenstates are</a:t>
            </a:r>
          </a:p>
        </p:txBody>
      </p:sp>
      <p:pic>
        <p:nvPicPr>
          <p:cNvPr id="10" name="Picture 1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38" y="4100247"/>
            <a:ext cx="6513512" cy="788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350" y="5159128"/>
            <a:ext cx="9137650" cy="1382149"/>
            <a:chOff x="6350" y="5159128"/>
            <a:chExt cx="9137650" cy="1382149"/>
          </a:xfrm>
        </p:grpSpPr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6350" y="5159128"/>
              <a:ext cx="9137650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>
                  <a:solidFill>
                    <a:schemeClr val="accent2"/>
                  </a:solidFill>
                </a:rPr>
                <a:t> </a:t>
              </a:r>
              <a:r>
                <a:rPr lang="en-GB" dirty="0" smtClean="0">
                  <a:solidFill>
                    <a:schemeClr val="accent2"/>
                  </a:solidFill>
                </a:rPr>
                <a:t>We </a:t>
              </a:r>
              <a:r>
                <a:rPr lang="en-GB" dirty="0">
                  <a:solidFill>
                    <a:schemeClr val="accent2"/>
                  </a:solidFill>
                </a:rPr>
                <a:t>can identify the general </a:t>
              </a:r>
              <a:r>
                <a:rPr lang="en-GB" dirty="0" err="1">
                  <a:solidFill>
                    <a:schemeClr val="accent2"/>
                  </a:solidFill>
                </a:rPr>
                <a:t>eigenstates</a:t>
              </a:r>
              <a:r>
                <a:rPr lang="en-GB" dirty="0">
                  <a:solidFill>
                    <a:schemeClr val="accent2"/>
                  </a:solidFill>
                </a:rPr>
                <a:t> </a:t>
              </a:r>
              <a:r>
                <a:rPr lang="en-GB" dirty="0" smtClean="0">
                  <a:solidFill>
                    <a:schemeClr val="accent2"/>
                  </a:solidFill>
                </a:rPr>
                <a:t>as the </a:t>
              </a:r>
              <a:r>
                <a:rPr lang="en-GB" dirty="0">
                  <a:solidFill>
                    <a:schemeClr val="accent2"/>
                  </a:solidFill>
                </a:rPr>
                <a:t>long and short lived neutral </a:t>
              </a:r>
              <a:r>
                <a:rPr lang="en-GB" dirty="0" err="1">
                  <a:solidFill>
                    <a:schemeClr val="accent2"/>
                  </a:solidFill>
                </a:rPr>
                <a:t>kaons</a:t>
              </a:r>
              <a:r>
                <a:rPr lang="en-GB" dirty="0">
                  <a:solidFill>
                    <a:schemeClr val="accent2"/>
                  </a:solidFill>
                </a:rPr>
                <a:t>:</a:t>
              </a:r>
            </a:p>
          </p:txBody>
        </p:sp>
        <p:pic>
          <p:nvPicPr>
            <p:cNvPr id="13" name="Picture 25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200" y="5747527"/>
              <a:ext cx="3914775" cy="75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4" name="Picture 2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5363" y="5749115"/>
              <a:ext cx="3914775" cy="758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>
              <a:off x="474663" y="5749115"/>
              <a:ext cx="4068762" cy="792162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>
              <a:off x="4722813" y="5749115"/>
              <a:ext cx="4068762" cy="792162"/>
            </a:xfrm>
            <a:prstGeom prst="rect">
              <a:avLst/>
            </a:prstGeom>
            <a:noFill/>
            <a:ln w="22225">
              <a:solidFill>
                <a:srgbClr val="0000FF"/>
              </a:solidFill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73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6988" y="999238"/>
            <a:ext cx="4879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Substituting these states back into </a:t>
            </a:r>
            <a:r>
              <a:rPr lang="en-GB">
                <a:solidFill>
                  <a:srgbClr val="CC0099"/>
                </a:solidFill>
              </a:rPr>
              <a:t>(A2):</a:t>
            </a:r>
            <a:r>
              <a:rPr lang="en-GB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5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1" y="1418282"/>
            <a:ext cx="70199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4138" y="3996438"/>
            <a:ext cx="828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>
                <a:solidFill>
                  <a:schemeClr val="accent2"/>
                </a:solidFill>
              </a:rPr>
              <a:t>   with</a:t>
            </a:r>
          </a:p>
        </p:txBody>
      </p:sp>
      <p:grpSp>
        <p:nvGrpSpPr>
          <p:cNvPr id="7" name="Group 17"/>
          <p:cNvGrpSpPr>
            <a:grpSpLocks/>
          </p:cNvGrpSpPr>
          <p:nvPr/>
        </p:nvGrpSpPr>
        <p:grpSpPr bwMode="auto">
          <a:xfrm>
            <a:off x="1830388" y="4147250"/>
            <a:ext cx="5362575" cy="828675"/>
            <a:chOff x="1056" y="2296"/>
            <a:chExt cx="3379" cy="522"/>
          </a:xfrm>
        </p:grpSpPr>
        <p:pic>
          <p:nvPicPr>
            <p:cNvPr id="8" name="Picture 12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" y="2323"/>
              <a:ext cx="141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9" name="Picture 14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0" y="2335"/>
              <a:ext cx="1417" cy="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1056" y="2296"/>
              <a:ext cx="1520" cy="522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2915" y="2296"/>
              <a:ext cx="1520" cy="522"/>
            </a:xfrm>
            <a:prstGeom prst="rect">
              <a:avLst/>
            </a:prstGeom>
            <a:noFill/>
            <a:ln w="22225" cap="rnd">
              <a:solidFill>
                <a:srgbClr val="FF6600"/>
              </a:solidFill>
              <a:prstDash val="sysDot"/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26988" y="5112450"/>
            <a:ext cx="4435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Now consider the time evolution of   </a:t>
            </a:r>
          </a:p>
        </p:txBody>
      </p:sp>
      <p:pic>
        <p:nvPicPr>
          <p:cNvPr id="13" name="Picture 1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1" y="5155313"/>
            <a:ext cx="614362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26988" y="6395317"/>
            <a:ext cx="8347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Which can be evaluated using </a:t>
            </a:r>
            <a:r>
              <a:rPr lang="en-GB">
                <a:solidFill>
                  <a:srgbClr val="CC0099"/>
                </a:solidFill>
              </a:rPr>
              <a:t>(A4) </a:t>
            </a:r>
            <a:r>
              <a:rPr lang="en-GB">
                <a:solidFill>
                  <a:schemeClr val="accent2"/>
                </a:solidFill>
              </a:rPr>
              <a:t>for the time evolution of a(t) and b(t): </a:t>
            </a:r>
          </a:p>
        </p:txBody>
      </p:sp>
      <p:pic>
        <p:nvPicPr>
          <p:cNvPr id="15" name="Picture 2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6" y="5623625"/>
            <a:ext cx="23955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88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symmetries and conservation laws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6874798" cy="2225638"/>
          </a:xfrm>
        </p:spPr>
        <p:txBody>
          <a:bodyPr>
            <a:normAutofit/>
          </a:bodyPr>
          <a:lstStyle/>
          <a:p>
            <a:r>
              <a:rPr lang="en-US" sz="1800" dirty="0"/>
              <a:t>In classical mechanics we have learned that to each continuous symmetry transformation, which leaves the scalar Lagrange density invariant, can be attributed a conservation law and a constant of movement (E. </a:t>
            </a:r>
            <a:r>
              <a:rPr lang="en-US" sz="1800" dirty="0" err="1"/>
              <a:t>Noether</a:t>
            </a:r>
            <a:r>
              <a:rPr lang="en-US" sz="1800" dirty="0"/>
              <a:t>, 1915</a:t>
            </a:r>
            <a:r>
              <a:rPr lang="en-US" sz="1800" dirty="0" smtClean="0"/>
              <a:t>)</a:t>
            </a:r>
          </a:p>
          <a:p>
            <a:endParaRPr lang="en-US" sz="2400" dirty="0"/>
          </a:p>
          <a:p>
            <a:r>
              <a:rPr lang="en-US" sz="1800" dirty="0"/>
              <a:t>Continuous symmetry transformations lead to additive conservation laws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45" y="732714"/>
            <a:ext cx="1653915" cy="190811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7709209" y="2640824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E. </a:t>
            </a:r>
            <a:r>
              <a:rPr lang="en-US" sz="1200" i="1" dirty="0" err="1" smtClean="0"/>
              <a:t>Noether</a:t>
            </a:r>
            <a:endParaRPr lang="en-US" sz="1200" i="1" dirty="0"/>
          </a:p>
        </p:txBody>
      </p:sp>
      <p:graphicFrame>
        <p:nvGraphicFramePr>
          <p:cNvPr id="6" name="Group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466008"/>
              </p:ext>
            </p:extLst>
          </p:nvPr>
        </p:nvGraphicFramePr>
        <p:xfrm>
          <a:off x="1006182" y="3310483"/>
          <a:ext cx="7345362" cy="2232025"/>
        </p:xfrm>
        <a:graphic>
          <a:graphicData uri="http://schemas.openxmlformats.org/drawingml/2006/table">
            <a:tbl>
              <a:tblPr/>
              <a:tblGrid>
                <a:gridCol w="1836737"/>
                <a:gridCol w="1836738"/>
                <a:gridCol w="1835150"/>
                <a:gridCol w="1836737"/>
              </a:tblGrid>
              <a:tr h="742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Symmetry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Invariance under movement in time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Homogeneity of space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Isotropy of space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746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Transformation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Translation in time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Translation in space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Rotation in space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742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Conserved quantity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Energy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Linear momentum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Angular momentum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7" name="Rectangle 180"/>
          <p:cNvSpPr>
            <a:spLocks noChangeArrowheads="1"/>
          </p:cNvSpPr>
          <p:nvPr/>
        </p:nvSpPr>
        <p:spPr bwMode="auto">
          <a:xfrm>
            <a:off x="1006182" y="3310483"/>
            <a:ext cx="7345362" cy="2232025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8" name="AutoShape 185"/>
          <p:cNvSpPr>
            <a:spLocks noChangeArrowheads="1"/>
          </p:cNvSpPr>
          <p:nvPr/>
        </p:nvSpPr>
        <p:spPr bwMode="auto">
          <a:xfrm>
            <a:off x="1653882" y="5792788"/>
            <a:ext cx="5926350" cy="504825"/>
          </a:xfrm>
          <a:prstGeom prst="flowChartAlternateProcess">
            <a:avLst/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lIns="90000" tIns="46800" rIns="90000" bIns="46800" anchor="ctr"/>
          <a:lstStyle/>
          <a:p>
            <a:pPr>
              <a:buFontTx/>
              <a:buNone/>
            </a:pPr>
            <a:endParaRPr lang="fr-FR" sz="1400">
              <a:solidFill>
                <a:srgbClr val="0000FF"/>
              </a:solidFill>
              <a:sym typeface="Symbol" charset="0"/>
            </a:endParaRPr>
          </a:p>
        </p:txBody>
      </p:sp>
      <p:sp>
        <p:nvSpPr>
          <p:cNvPr id="9" name="Rectangle 183"/>
          <p:cNvSpPr>
            <a:spLocks noChangeArrowheads="1"/>
          </p:cNvSpPr>
          <p:nvPr/>
        </p:nvSpPr>
        <p:spPr bwMode="auto">
          <a:xfrm>
            <a:off x="1796757" y="5864226"/>
            <a:ext cx="5988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>
              <a:buFontTx/>
              <a:buNone/>
            </a:pPr>
            <a:r>
              <a:rPr lang="en-US" dirty="0">
                <a:solidFill>
                  <a:srgbClr val="292929"/>
                </a:solidFill>
              </a:rPr>
              <a:t>No evidence for violation of these symmetries seen so far</a:t>
            </a:r>
          </a:p>
        </p:txBody>
      </p:sp>
      <p:sp>
        <p:nvSpPr>
          <p:cNvPr id="10" name="AutoShape 186"/>
          <p:cNvSpPr>
            <a:spLocks noChangeArrowheads="1"/>
          </p:cNvSpPr>
          <p:nvPr/>
        </p:nvSpPr>
        <p:spPr bwMode="auto">
          <a:xfrm>
            <a:off x="1006182" y="5937251"/>
            <a:ext cx="479425" cy="203200"/>
          </a:xfrm>
          <a:custGeom>
            <a:avLst/>
            <a:gdLst>
              <a:gd name="G0" fmla="+- 14600 0 0"/>
              <a:gd name="G1" fmla="+- 5727 0 0"/>
              <a:gd name="G2" fmla="+- 21600 0 5727"/>
              <a:gd name="G3" fmla="+- 10800 0 5727"/>
              <a:gd name="G4" fmla="+- 21600 0 14600"/>
              <a:gd name="G5" fmla="*/ G4 G3 10800"/>
              <a:gd name="G6" fmla="+- 21600 0 G5"/>
              <a:gd name="T0" fmla="*/ 14600 w 21600"/>
              <a:gd name="T1" fmla="*/ 0 h 21600"/>
              <a:gd name="T2" fmla="*/ 0 w 21600"/>
              <a:gd name="T3" fmla="*/ 10800 h 21600"/>
              <a:gd name="T4" fmla="*/ 146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4600" y="0"/>
                </a:moveTo>
                <a:lnTo>
                  <a:pt x="14600" y="5727"/>
                </a:lnTo>
                <a:lnTo>
                  <a:pt x="3375" y="5727"/>
                </a:lnTo>
                <a:lnTo>
                  <a:pt x="3375" y="15873"/>
                </a:lnTo>
                <a:lnTo>
                  <a:pt x="14600" y="15873"/>
                </a:lnTo>
                <a:lnTo>
                  <a:pt x="146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727"/>
                </a:moveTo>
                <a:lnTo>
                  <a:pt x="1350" y="15873"/>
                </a:lnTo>
                <a:lnTo>
                  <a:pt x="2700" y="15873"/>
                </a:lnTo>
                <a:lnTo>
                  <a:pt x="2700" y="5727"/>
                </a:lnTo>
                <a:close/>
              </a:path>
              <a:path w="21600" h="21600">
                <a:moveTo>
                  <a:pt x="0" y="5727"/>
                </a:moveTo>
                <a:lnTo>
                  <a:pt x="0" y="15873"/>
                </a:lnTo>
                <a:lnTo>
                  <a:pt x="675" y="15873"/>
                </a:lnTo>
                <a:lnTo>
                  <a:pt x="675" y="5727"/>
                </a:lnTo>
                <a:close/>
              </a:path>
            </a:pathLst>
          </a:custGeom>
          <a:gradFill rotWithShape="0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3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pic>
        <p:nvPicPr>
          <p:cNvPr id="4" name="Picture 1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989013"/>
            <a:ext cx="7958138" cy="3643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21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1" y="5505450"/>
            <a:ext cx="52070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6226175"/>
            <a:ext cx="52070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619126" y="5627688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</a:t>
            </a:r>
          </a:p>
        </p:txBody>
      </p:sp>
      <p:sp>
        <p:nvSpPr>
          <p:cNvPr id="8" name="Text Box 26"/>
          <p:cNvSpPr txBox="1">
            <a:spLocks noChangeArrowheads="1"/>
          </p:cNvSpPr>
          <p:nvPr/>
        </p:nvSpPr>
        <p:spPr bwMode="auto">
          <a:xfrm>
            <a:off x="633413" y="6383338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and</a:t>
            </a:r>
          </a:p>
        </p:txBody>
      </p:sp>
      <p:sp>
        <p:nvSpPr>
          <p:cNvPr id="9" name="Text Box 28"/>
          <p:cNvSpPr txBox="1">
            <a:spLocks noChangeArrowheads="1"/>
          </p:cNvSpPr>
          <p:nvPr/>
        </p:nvSpPr>
        <p:spPr bwMode="auto">
          <a:xfrm>
            <a:off x="392113" y="4872038"/>
            <a:ext cx="1273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>
                <a:solidFill>
                  <a:schemeClr val="accent2"/>
                </a:solidFill>
              </a:rPr>
              <a:t> Hence: </a:t>
            </a:r>
          </a:p>
        </p:txBody>
      </p:sp>
      <p:grpSp>
        <p:nvGrpSpPr>
          <p:cNvPr id="10" name="Group 35"/>
          <p:cNvGrpSpPr>
            <a:grpSpLocks/>
          </p:cNvGrpSpPr>
          <p:nvPr/>
        </p:nvGrpSpPr>
        <p:grpSpPr bwMode="auto">
          <a:xfrm>
            <a:off x="3598863" y="4697413"/>
            <a:ext cx="2801938" cy="757237"/>
            <a:chOff x="2281" y="2704"/>
            <a:chExt cx="1766" cy="477"/>
          </a:xfrm>
        </p:grpSpPr>
        <p:sp>
          <p:nvSpPr>
            <p:cNvPr id="11" name="Rectangle 31"/>
            <p:cNvSpPr>
              <a:spLocks noChangeArrowheads="1"/>
            </p:cNvSpPr>
            <p:nvPr/>
          </p:nvSpPr>
          <p:spPr bwMode="auto">
            <a:xfrm>
              <a:off x="2281" y="2704"/>
              <a:ext cx="1724" cy="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2" name="Picture 33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6" y="2730"/>
              <a:ext cx="1711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3598863" y="4662488"/>
            <a:ext cx="2878138" cy="79216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2451" y="25943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64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K0  – K0 mixing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44077" y="1055985"/>
            <a:ext cx="47021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Following the same procedure obtain:  </a:t>
            </a:r>
          </a:p>
        </p:txBody>
      </p:sp>
      <p:grpSp>
        <p:nvGrpSpPr>
          <p:cNvPr id="6" name="Group 10"/>
          <p:cNvGrpSpPr>
            <a:grpSpLocks/>
          </p:cNvGrpSpPr>
          <p:nvPr/>
        </p:nvGrpSpPr>
        <p:grpSpPr bwMode="auto">
          <a:xfrm>
            <a:off x="4777720" y="1092498"/>
            <a:ext cx="2744788" cy="757237"/>
            <a:chOff x="1986" y="550"/>
            <a:chExt cx="1729" cy="477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986" y="550"/>
              <a:ext cx="1724" cy="4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8" name="Picture 8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" y="576"/>
              <a:ext cx="1674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4706283" y="1055985"/>
            <a:ext cx="2879725" cy="8286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812800" y="2027159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827088" y="2782809"/>
            <a:ext cx="587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and</a:t>
            </a:r>
          </a:p>
        </p:txBody>
      </p:sp>
      <p:pic>
        <p:nvPicPr>
          <p:cNvPr id="12" name="Picture 1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904921"/>
            <a:ext cx="5207000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88" y="2625646"/>
            <a:ext cx="5208587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22"/>
          <p:cNvSpPr txBox="1">
            <a:spLocks noChangeArrowheads="1"/>
          </p:cNvSpPr>
          <p:nvPr/>
        </p:nvSpPr>
        <p:spPr bwMode="auto">
          <a:xfrm>
            <a:off x="194697" y="5074647"/>
            <a:ext cx="87280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Hence in terms of the K</a:t>
            </a:r>
            <a:r>
              <a:rPr lang="en-GB" baseline="-25000" dirty="0">
                <a:solidFill>
                  <a:schemeClr val="accent2"/>
                </a:solidFill>
              </a:rPr>
              <a:t>L</a:t>
            </a:r>
            <a:r>
              <a:rPr lang="en-GB" dirty="0">
                <a:solidFill>
                  <a:schemeClr val="accent2"/>
                </a:solidFill>
              </a:rPr>
              <a:t> and K</a:t>
            </a:r>
            <a:r>
              <a:rPr lang="en-GB" baseline="-25000" dirty="0">
                <a:solidFill>
                  <a:schemeClr val="accent2"/>
                </a:solidFill>
              </a:rPr>
              <a:t>S </a:t>
            </a:r>
            <a:r>
              <a:rPr lang="en-GB" dirty="0">
                <a:solidFill>
                  <a:schemeClr val="accent2"/>
                </a:solidFill>
              </a:rPr>
              <a:t>basis the states propagate as independent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particles with definite masses and lifetimes </a:t>
            </a:r>
            <a:r>
              <a:rPr lang="en-GB" dirty="0">
                <a:solidFill>
                  <a:srgbClr val="FF0000"/>
                </a:solidFill>
              </a:rPr>
              <a:t>(the mass </a:t>
            </a:r>
            <a:r>
              <a:rPr lang="en-GB" dirty="0" err="1">
                <a:solidFill>
                  <a:srgbClr val="FF0000"/>
                </a:solidFill>
              </a:rPr>
              <a:t>eigenstates</a:t>
            </a:r>
            <a:r>
              <a:rPr lang="en-GB" dirty="0">
                <a:solidFill>
                  <a:srgbClr val="FF0000"/>
                </a:solidFill>
              </a:rPr>
              <a:t>). </a:t>
            </a:r>
            <a:r>
              <a:rPr lang="en-GB" dirty="0">
                <a:solidFill>
                  <a:schemeClr val="accent2"/>
                </a:solidFill>
              </a:rPr>
              <a:t>The time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evolution of the neutral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system can be written </a:t>
            </a:r>
          </a:p>
        </p:txBody>
      </p:sp>
      <p:grpSp>
        <p:nvGrpSpPr>
          <p:cNvPr id="15" name="Group 28"/>
          <p:cNvGrpSpPr>
            <a:grpSpLocks/>
          </p:cNvGrpSpPr>
          <p:nvPr/>
        </p:nvGrpSpPr>
        <p:grpSpPr bwMode="auto">
          <a:xfrm>
            <a:off x="1749425" y="3632121"/>
            <a:ext cx="5688013" cy="865188"/>
            <a:chOff x="1102" y="2341"/>
            <a:chExt cx="3583" cy="545"/>
          </a:xfrm>
        </p:grpSpPr>
        <p:sp>
          <p:nvSpPr>
            <p:cNvPr id="16" name="Rectangle 21"/>
            <p:cNvSpPr>
              <a:spLocks noChangeArrowheads="1"/>
            </p:cNvSpPr>
            <p:nvPr/>
          </p:nvSpPr>
          <p:spPr bwMode="auto">
            <a:xfrm>
              <a:off x="1102" y="2341"/>
              <a:ext cx="3583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en-US"/>
            </a:p>
          </p:txBody>
        </p:sp>
        <p:pic>
          <p:nvPicPr>
            <p:cNvPr id="17" name="Picture 26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1" y="2364"/>
              <a:ext cx="3347" cy="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184944" y="3200321"/>
            <a:ext cx="3443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In matrix notation we have  </a:t>
            </a: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161111" y="4310459"/>
            <a:ext cx="25177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Solving we obtain  </a:t>
            </a:r>
          </a:p>
        </p:txBody>
      </p:sp>
      <p:pic>
        <p:nvPicPr>
          <p:cNvPr id="20" name="Picture 3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275" y="4724748"/>
            <a:ext cx="2365375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3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575" y="4724748"/>
            <a:ext cx="2306637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3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6113459"/>
            <a:ext cx="5780087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" name="Text Box 38"/>
          <p:cNvSpPr txBox="1">
            <a:spLocks noChangeArrowheads="1"/>
          </p:cNvSpPr>
          <p:nvPr/>
        </p:nvSpPr>
        <p:spPr bwMode="auto">
          <a:xfrm>
            <a:off x="425450" y="6530851"/>
            <a:ext cx="35131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where A</a:t>
            </a:r>
            <a:r>
              <a:rPr lang="en-GB" baseline="-25000" dirty="0">
                <a:solidFill>
                  <a:schemeClr val="accent2"/>
                </a:solidFill>
              </a:rPr>
              <a:t>L</a:t>
            </a:r>
            <a:r>
              <a:rPr lang="en-GB" dirty="0">
                <a:solidFill>
                  <a:schemeClr val="accent2"/>
                </a:solidFill>
              </a:rPr>
              <a:t> and A</a:t>
            </a:r>
            <a:r>
              <a:rPr lang="en-GB" baseline="-25000" dirty="0">
                <a:solidFill>
                  <a:schemeClr val="accent2"/>
                </a:solidFill>
              </a:rPr>
              <a:t>S</a:t>
            </a:r>
            <a:r>
              <a:rPr lang="en-GB" dirty="0">
                <a:solidFill>
                  <a:schemeClr val="accent2"/>
                </a:solidFill>
              </a:rPr>
              <a:t> are constants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372451" y="278827"/>
            <a:ext cx="3422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1681995" y="6041746"/>
            <a:ext cx="5919133" cy="533096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 dirty="0" smtClean="0"/>
          </a:p>
          <a:p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1900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 </a:t>
            </a:r>
            <a:r>
              <a:rPr lang="en-US" dirty="0" err="1" smtClean="0"/>
              <a:t>eigenstates</a:t>
            </a:r>
            <a:endParaRPr lang="en-US" dirty="0"/>
          </a:p>
        </p:txBody>
      </p:sp>
      <p:pic>
        <p:nvPicPr>
          <p:cNvPr id="4" name="Picture 53" descr="magic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64" y="4347846"/>
            <a:ext cx="125412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1069883"/>
            <a:ext cx="3222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80996"/>
            <a:ext cx="3508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0" y="993683"/>
            <a:ext cx="822242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 smtClean="0">
                <a:solidFill>
                  <a:schemeClr val="accent2"/>
                </a:solidFill>
              </a:rPr>
              <a:t> The         </a:t>
            </a:r>
            <a:r>
              <a:rPr lang="en-GB" dirty="0">
                <a:solidFill>
                  <a:schemeClr val="accent2"/>
                </a:solidFill>
              </a:rPr>
              <a:t>and         are closely related to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of the combined charge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conjugation and parity operators: CP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11551" y="1949943"/>
            <a:ext cx="572173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strong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                and                 have   </a:t>
            </a:r>
          </a:p>
        </p:txBody>
      </p:sp>
      <p:pic>
        <p:nvPicPr>
          <p:cNvPr id="9" name="Picture 15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19" y="1965818"/>
            <a:ext cx="8461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6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31" y="1894380"/>
            <a:ext cx="8477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7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907" y="1989630"/>
            <a:ext cx="96361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8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4" y="2434130"/>
            <a:ext cx="408940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19"/>
          <p:cNvSpPr>
            <a:spLocks noChangeArrowheads="1"/>
          </p:cNvSpPr>
          <p:nvPr/>
        </p:nvSpPr>
        <p:spPr bwMode="auto">
          <a:xfrm>
            <a:off x="2095926" y="2435718"/>
            <a:ext cx="4500563" cy="466725"/>
          </a:xfrm>
          <a:prstGeom prst="rect">
            <a:avLst/>
          </a:prstGeom>
          <a:noFill/>
          <a:ln w="22225" cap="rnd">
            <a:solidFill>
              <a:srgbClr val="FF00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124251" y="3296921"/>
            <a:ext cx="864561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charge conjugation operator changes particle into anti-particle and </a:t>
            </a:r>
            <a:r>
              <a:rPr lang="en-GB" i="1" dirty="0">
                <a:solidFill>
                  <a:schemeClr val="accent2"/>
                </a:solidFill>
              </a:rPr>
              <a:t>vice versa</a:t>
            </a:r>
            <a:r>
              <a:rPr lang="en-GB" dirty="0">
                <a:solidFill>
                  <a:schemeClr val="accent2"/>
                </a:solidFill>
              </a:rPr>
              <a:t>   </a:t>
            </a:r>
          </a:p>
        </p:txBody>
      </p:sp>
      <p:pic>
        <p:nvPicPr>
          <p:cNvPr id="15" name="Picture 21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201" y="3620771"/>
            <a:ext cx="36512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335389" y="4125596"/>
            <a:ext cx="1108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similarly</a:t>
            </a:r>
          </a:p>
        </p:txBody>
      </p:sp>
      <p:pic>
        <p:nvPicPr>
          <p:cNvPr id="17" name="Picture 23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126" y="4089083"/>
            <a:ext cx="1606550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Line 25"/>
          <p:cNvSpPr>
            <a:spLocks noChangeShapeType="1"/>
          </p:cNvSpPr>
          <p:nvPr/>
        </p:nvSpPr>
        <p:spPr bwMode="auto">
          <a:xfrm flipH="1" flipV="1">
            <a:off x="4242226" y="4017646"/>
            <a:ext cx="71438" cy="14446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9" name="Freeform 27"/>
          <p:cNvSpPr>
            <a:spLocks/>
          </p:cNvSpPr>
          <p:nvPr/>
        </p:nvSpPr>
        <p:spPr bwMode="auto">
          <a:xfrm>
            <a:off x="4242226" y="4052571"/>
            <a:ext cx="901700" cy="222250"/>
          </a:xfrm>
          <a:custGeom>
            <a:avLst/>
            <a:gdLst>
              <a:gd name="T0" fmla="*/ 0 w 567"/>
              <a:gd name="T1" fmla="*/ 0 h 140"/>
              <a:gd name="T2" fmla="*/ 45 w 567"/>
              <a:gd name="T3" fmla="*/ 68 h 140"/>
              <a:gd name="T4" fmla="*/ 68 w 567"/>
              <a:gd name="T5" fmla="*/ 114 h 140"/>
              <a:gd name="T6" fmla="*/ 136 w 567"/>
              <a:gd name="T7" fmla="*/ 136 h 140"/>
              <a:gd name="T8" fmla="*/ 272 w 567"/>
              <a:gd name="T9" fmla="*/ 136 h 140"/>
              <a:gd name="T10" fmla="*/ 567 w 567"/>
              <a:gd name="T11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67" h="140">
                <a:moveTo>
                  <a:pt x="0" y="0"/>
                </a:moveTo>
                <a:cubicBezTo>
                  <a:pt x="17" y="24"/>
                  <a:pt x="34" y="49"/>
                  <a:pt x="45" y="68"/>
                </a:cubicBezTo>
                <a:cubicBezTo>
                  <a:pt x="56" y="87"/>
                  <a:pt x="53" y="103"/>
                  <a:pt x="68" y="114"/>
                </a:cubicBezTo>
                <a:cubicBezTo>
                  <a:pt x="83" y="125"/>
                  <a:pt x="102" y="132"/>
                  <a:pt x="136" y="136"/>
                </a:cubicBezTo>
                <a:cubicBezTo>
                  <a:pt x="170" y="140"/>
                  <a:pt x="200" y="136"/>
                  <a:pt x="272" y="136"/>
                </a:cubicBezTo>
                <a:cubicBezTo>
                  <a:pt x="344" y="136"/>
                  <a:pt x="455" y="136"/>
                  <a:pt x="567" y="136"/>
                </a:cubicBezTo>
              </a:path>
            </a:pathLst>
          </a:custGeom>
          <a:noFill/>
          <a:ln w="22225" cap="flat" cmpd="sng">
            <a:solidFill>
              <a:srgbClr val="0000FF"/>
            </a:solidFill>
            <a:prstDash val="solid"/>
            <a:round/>
            <a:headEnd type="none" w="med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0" name="Text Box 28"/>
          <p:cNvSpPr txBox="1">
            <a:spLocks noChangeArrowheads="1"/>
          </p:cNvSpPr>
          <p:nvPr/>
        </p:nvSpPr>
        <p:spPr bwMode="auto">
          <a:xfrm>
            <a:off x="5146521" y="4158933"/>
            <a:ext cx="3783621" cy="539750"/>
          </a:xfrm>
          <a:prstGeom prst="rect">
            <a:avLst/>
          </a:prstGeom>
          <a:noFill/>
          <a:ln w="22225">
            <a:solidFill>
              <a:srgbClr val="3366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400">
                <a:solidFill>
                  <a:schemeClr val="accent2"/>
                </a:solidFill>
              </a:rPr>
              <a:t>The + sign is purely conventional, could </a:t>
            </a:r>
          </a:p>
          <a:p>
            <a:r>
              <a:rPr lang="en-GB" sz="1400">
                <a:solidFill>
                  <a:schemeClr val="accent2"/>
                </a:solidFill>
              </a:rPr>
              <a:t>have used a - with no physical consequences</a:t>
            </a:r>
          </a:p>
        </p:txBody>
      </p:sp>
      <p:sp>
        <p:nvSpPr>
          <p:cNvPr id="21" name="Text Box 30"/>
          <p:cNvSpPr txBox="1">
            <a:spLocks noChangeArrowheads="1"/>
          </p:cNvSpPr>
          <p:nvPr/>
        </p:nvSpPr>
        <p:spPr bwMode="auto">
          <a:xfrm>
            <a:off x="152826" y="4940132"/>
            <a:ext cx="173346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Consequently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22" name="Picture 32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364" y="5434012"/>
            <a:ext cx="20161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34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951" y="5434012"/>
            <a:ext cx="201612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Rectangle 35"/>
          <p:cNvSpPr>
            <a:spLocks noChangeArrowheads="1"/>
          </p:cNvSpPr>
          <p:nvPr/>
        </p:nvSpPr>
        <p:spPr bwMode="auto">
          <a:xfrm>
            <a:off x="2095926" y="5411787"/>
            <a:ext cx="2124075" cy="468312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4545439" y="5411787"/>
            <a:ext cx="2125662" cy="468312"/>
          </a:xfrm>
          <a:prstGeom prst="rect">
            <a:avLst/>
          </a:prstGeom>
          <a:noFill/>
          <a:ln w="19050" cap="rnd">
            <a:solidFill>
              <a:srgbClr val="FF00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6" name="Text Box 39"/>
          <p:cNvSpPr txBox="1">
            <a:spLocks noChangeArrowheads="1"/>
          </p:cNvSpPr>
          <p:nvPr/>
        </p:nvSpPr>
        <p:spPr bwMode="auto">
          <a:xfrm>
            <a:off x="530651" y="6062934"/>
            <a:ext cx="5146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i.e. neither         or          are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of CP </a:t>
            </a:r>
          </a:p>
        </p:txBody>
      </p:sp>
      <p:pic>
        <p:nvPicPr>
          <p:cNvPr id="27" name="Picture 40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86" y="6104209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Picture 42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06" y="6032772"/>
            <a:ext cx="3508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" name="Text Box 54"/>
          <p:cNvSpPr txBox="1">
            <a:spLocks noChangeArrowheads="1"/>
          </p:cNvSpPr>
          <p:nvPr/>
        </p:nvSpPr>
        <p:spPr bwMode="auto">
          <a:xfrm>
            <a:off x="962451" y="2467468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3582766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</a:t>
            </a:r>
            <a:r>
              <a:rPr lang="en-US" dirty="0" err="1"/>
              <a:t>eigenstates</a:t>
            </a:r>
            <a:endParaRPr lang="en-US" dirty="0"/>
          </a:p>
        </p:txBody>
      </p:sp>
      <p:sp>
        <p:nvSpPr>
          <p:cNvPr id="5" name="Text Box 43"/>
          <p:cNvSpPr txBox="1">
            <a:spLocks noChangeArrowheads="1"/>
          </p:cNvSpPr>
          <p:nvPr/>
        </p:nvSpPr>
        <p:spPr bwMode="auto">
          <a:xfrm>
            <a:off x="272008" y="1146818"/>
            <a:ext cx="511900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Form </a:t>
            </a:r>
            <a:r>
              <a:rPr lang="en-GB" dirty="0">
                <a:solidFill>
                  <a:schemeClr val="accent2"/>
                </a:solidFill>
              </a:rPr>
              <a:t>CP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from linear combinations:</a:t>
            </a:r>
          </a:p>
        </p:txBody>
      </p:sp>
      <p:pic>
        <p:nvPicPr>
          <p:cNvPr id="6" name="Picture 4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7" y="1784522"/>
            <a:ext cx="277495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46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67" y="2340147"/>
            <a:ext cx="2774950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4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04" y="1838497"/>
            <a:ext cx="1957388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49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504" y="2378247"/>
            <a:ext cx="1957388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50"/>
          <p:cNvSpPr>
            <a:spLocks noChangeArrowheads="1"/>
          </p:cNvSpPr>
          <p:nvPr/>
        </p:nvSpPr>
        <p:spPr bwMode="auto">
          <a:xfrm>
            <a:off x="1381804" y="1748010"/>
            <a:ext cx="3024188" cy="11176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4909229" y="1749597"/>
            <a:ext cx="2270125" cy="11176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309776" y="3349817"/>
            <a:ext cx="825534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  <a:defRPr/>
            </a:pPr>
            <a:r>
              <a:rPr lang="en-GB" dirty="0" smtClean="0">
                <a:solidFill>
                  <a:schemeClr val="accent2"/>
                </a:solidFill>
                <a:cs typeface="+mn-cs"/>
              </a:rPr>
              <a:t> Note, in the limit where                   are real in </a:t>
            </a:r>
            <a:r>
              <a:rPr lang="en-GB" dirty="0" smtClean="0">
                <a:solidFill>
                  <a:srgbClr val="660066"/>
                </a:solidFill>
                <a:cs typeface="+mn-cs"/>
              </a:rPr>
              <a:t>(A5)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, the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eigenstates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correspond to the CP </a:t>
            </a:r>
            <a:r>
              <a:rPr lang="en-GB" dirty="0" err="1" smtClean="0">
                <a:solidFill>
                  <a:schemeClr val="accent2"/>
                </a:solidFill>
                <a:cs typeface="+mn-cs"/>
              </a:rPr>
              <a:t>eigenstates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</a:t>
            </a:r>
            <a:r>
              <a:rPr lang="en-GB" dirty="0" smtClean="0">
                <a:cs typeface="+mn-cs"/>
              </a:rPr>
              <a:t>K</a:t>
            </a:r>
            <a:r>
              <a:rPr lang="en-GB" baseline="-25000" dirty="0" smtClean="0">
                <a:cs typeface="+mn-cs"/>
              </a:rPr>
              <a:t>1</a:t>
            </a:r>
            <a:r>
              <a:rPr lang="en-GB" dirty="0" smtClean="0">
                <a:solidFill>
                  <a:schemeClr val="accent2"/>
                </a:solidFill>
                <a:cs typeface="+mn-cs"/>
              </a:rPr>
              <a:t> and </a:t>
            </a:r>
            <a:r>
              <a:rPr lang="en-GB" dirty="0" smtClean="0">
                <a:cs typeface="+mn-cs"/>
              </a:rPr>
              <a:t>K</a:t>
            </a:r>
            <a:r>
              <a:rPr lang="en-GB" baseline="-25000" dirty="0" smtClean="0">
                <a:cs typeface="+mn-cs"/>
              </a:rPr>
              <a:t>2</a:t>
            </a:r>
            <a:r>
              <a:rPr lang="en-GB" dirty="0" smtClean="0">
                <a:cs typeface="+mn-cs"/>
              </a:rPr>
              <a:t>. </a:t>
            </a:r>
            <a:endParaRPr lang="en-GB" dirty="0" smtClean="0">
              <a:solidFill>
                <a:schemeClr val="accent2"/>
              </a:solidFill>
              <a:cs typeface="+mn-cs"/>
            </a:endParaRPr>
          </a:p>
        </p:txBody>
      </p:sp>
      <p:pic>
        <p:nvPicPr>
          <p:cNvPr id="13" name="Picture 18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59" y="3427605"/>
            <a:ext cx="10223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21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Decays of CP </a:t>
            </a:r>
            <a:r>
              <a:rPr lang="en-US" dirty="0" err="1" smtClean="0"/>
              <a:t>eigenstates</a:t>
            </a:r>
            <a:endParaRPr lang="en-US" dirty="0"/>
          </a:p>
        </p:txBody>
      </p:sp>
      <p:pic>
        <p:nvPicPr>
          <p:cNvPr id="4" name="Picture 86" descr="magic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385" y="4429551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5833" y="1054510"/>
            <a:ext cx="830845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often decay to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(the lightest hadrons)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masses are approximately </a:t>
            </a:r>
            <a:r>
              <a:rPr lang="en-GB" dirty="0"/>
              <a:t>498 MeV</a:t>
            </a:r>
            <a:r>
              <a:rPr lang="en-GB" dirty="0">
                <a:solidFill>
                  <a:schemeClr val="accent2"/>
                </a:solidFill>
              </a:rPr>
              <a:t> and the pion masses are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approximately </a:t>
            </a:r>
            <a:r>
              <a:rPr lang="en-GB" dirty="0"/>
              <a:t>140 MeV</a:t>
            </a:r>
            <a:r>
              <a:rPr lang="en-GB" dirty="0">
                <a:solidFill>
                  <a:schemeClr val="accent2"/>
                </a:solidFill>
              </a:rPr>
              <a:t>. Hence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can decay to either 2 or 3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95833" y="2122935"/>
            <a:ext cx="2605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u="sng" dirty="0">
                <a:solidFill>
                  <a:srgbClr val="FF0000"/>
                </a:solidFill>
              </a:rPr>
              <a:t>Decays to Two </a:t>
            </a:r>
            <a:r>
              <a:rPr lang="en-GB" u="sng" dirty="0" err="1">
                <a:solidFill>
                  <a:srgbClr val="FF0000"/>
                </a:solidFill>
              </a:rPr>
              <a:t>Pions</a:t>
            </a:r>
            <a:r>
              <a:rPr lang="en-GB" u="sng" dirty="0">
                <a:solidFill>
                  <a:srgbClr val="FF0000"/>
                </a:solidFill>
              </a:rPr>
              <a:t>: </a:t>
            </a:r>
          </a:p>
        </p:txBody>
      </p:sp>
      <p:pic>
        <p:nvPicPr>
          <p:cNvPr id="7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3" y="2560402"/>
            <a:ext cx="13731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43" y="2560402"/>
            <a:ext cx="25114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Oval 11"/>
          <p:cNvSpPr>
            <a:spLocks noChangeAspect="1" noChangeArrowheads="1"/>
          </p:cNvSpPr>
          <p:nvPr/>
        </p:nvSpPr>
        <p:spPr bwMode="auto">
          <a:xfrm>
            <a:off x="6598445" y="3066182"/>
            <a:ext cx="201613" cy="201613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0" name="Oval 13"/>
          <p:cNvSpPr>
            <a:spLocks noChangeAspect="1" noChangeArrowheads="1"/>
          </p:cNvSpPr>
          <p:nvPr/>
        </p:nvSpPr>
        <p:spPr bwMode="auto">
          <a:xfrm>
            <a:off x="7333458" y="3440832"/>
            <a:ext cx="201612" cy="201613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1" name="Picture 1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165" y="2720938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15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93" y="3186979"/>
            <a:ext cx="2936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AutoShape 19"/>
          <p:cNvSpPr>
            <a:spLocks noChangeArrowheads="1"/>
          </p:cNvSpPr>
          <p:nvPr/>
        </p:nvSpPr>
        <p:spPr bwMode="auto">
          <a:xfrm rot="17973192">
            <a:off x="6798471" y="3301132"/>
            <a:ext cx="539750" cy="142875"/>
          </a:xfrm>
          <a:prstGeom prst="rightArrow">
            <a:avLst>
              <a:gd name="adj1" fmla="val 50000"/>
              <a:gd name="adj2" fmla="val 94444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4" name="Line 20"/>
          <p:cNvSpPr>
            <a:spLocks noChangeShapeType="1"/>
          </p:cNvSpPr>
          <p:nvPr/>
        </p:nvSpPr>
        <p:spPr bwMode="auto">
          <a:xfrm>
            <a:off x="6814345" y="3247157"/>
            <a:ext cx="468313" cy="2508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5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733" y="2778845"/>
            <a:ext cx="2047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691608" y="2772804"/>
            <a:ext cx="4541926" cy="525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Conservation </a:t>
            </a:r>
            <a:r>
              <a:rPr lang="en-GB" dirty="0">
                <a:solidFill>
                  <a:schemeClr val="accent2"/>
                </a:solidFill>
              </a:rPr>
              <a:t>of angular momentum 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  <a:r>
              <a:rPr lang="en-GB" sz="2800" dirty="0">
                <a:solidFill>
                  <a:srgbClr val="FF0000"/>
                </a:solidFill>
                <a:sym typeface="Wingdings 3" charset="0"/>
              </a:rPr>
              <a:t></a:t>
            </a:r>
            <a:r>
              <a:rPr lang="en-GB" sz="2800" dirty="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17" name="Picture 24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468" y="2910556"/>
            <a:ext cx="70167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25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763" y="3445911"/>
            <a:ext cx="3717925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711648" y="3945363"/>
            <a:ext cx="504206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                                     </a:t>
            </a:r>
            <a:r>
              <a:rPr lang="en-GB" dirty="0">
                <a:solidFill>
                  <a:schemeClr val="accent2"/>
                </a:solidFill>
              </a:rPr>
              <a:t>is an </a:t>
            </a:r>
            <a:r>
              <a:rPr lang="en-GB" dirty="0" err="1">
                <a:solidFill>
                  <a:schemeClr val="accent2"/>
                </a:solidFill>
              </a:rPr>
              <a:t>eigenstate</a:t>
            </a:r>
            <a:r>
              <a:rPr lang="en-GB" dirty="0">
                <a:solidFill>
                  <a:schemeClr val="accent2"/>
                </a:solidFill>
              </a:rPr>
              <a:t> of  </a:t>
            </a:r>
          </a:p>
        </p:txBody>
      </p:sp>
      <p:pic>
        <p:nvPicPr>
          <p:cNvPr id="20" name="Picture 30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53" y="3931906"/>
            <a:ext cx="213201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31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825" y="3948538"/>
            <a:ext cx="2333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AutoShape 34"/>
          <p:cNvSpPr>
            <a:spLocks noChangeArrowheads="1"/>
          </p:cNvSpPr>
          <p:nvPr/>
        </p:nvSpPr>
        <p:spPr bwMode="auto">
          <a:xfrm>
            <a:off x="1119538" y="3517348"/>
            <a:ext cx="323850" cy="144463"/>
          </a:xfrm>
          <a:prstGeom prst="rightArrow">
            <a:avLst>
              <a:gd name="adj1" fmla="val 50000"/>
              <a:gd name="adj2" fmla="val 56044"/>
            </a:avLst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3" name="AutoShape 36"/>
          <p:cNvSpPr>
            <a:spLocks noChangeArrowheads="1"/>
          </p:cNvSpPr>
          <p:nvPr/>
        </p:nvSpPr>
        <p:spPr bwMode="auto">
          <a:xfrm>
            <a:off x="2874810" y="5287756"/>
            <a:ext cx="323850" cy="142875"/>
          </a:xfrm>
          <a:prstGeom prst="rightArrow">
            <a:avLst>
              <a:gd name="adj1" fmla="val 50000"/>
              <a:gd name="adj2" fmla="val 56667"/>
            </a:avLst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3524098" y="5138531"/>
            <a:ext cx="2087562" cy="431800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5" name="AutoShape 39"/>
          <p:cNvSpPr>
            <a:spLocks noChangeArrowheads="1"/>
          </p:cNvSpPr>
          <p:nvPr/>
        </p:nvSpPr>
        <p:spPr bwMode="auto">
          <a:xfrm>
            <a:off x="212243" y="2596914"/>
            <a:ext cx="215900" cy="215900"/>
          </a:xfrm>
          <a:prstGeom prst="star5">
            <a:avLst/>
          </a:prstGeom>
          <a:solidFill>
            <a:srgbClr val="FFFF00"/>
          </a:solidFill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49" name="Picture 80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23" y="5179806"/>
            <a:ext cx="19272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0" name="Picture 81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648" y="4560240"/>
            <a:ext cx="4295775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3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Decays of CP </a:t>
            </a:r>
            <a:r>
              <a:rPr lang="en-US" dirty="0" err="1" smtClean="0"/>
              <a:t>eigenstates</a:t>
            </a:r>
            <a:endParaRPr lang="en-US" dirty="0"/>
          </a:p>
        </p:txBody>
      </p:sp>
      <p:sp>
        <p:nvSpPr>
          <p:cNvPr id="4" name="AutoShape 40"/>
          <p:cNvSpPr>
            <a:spLocks noChangeArrowheads="1"/>
          </p:cNvSpPr>
          <p:nvPr/>
        </p:nvSpPr>
        <p:spPr bwMode="auto">
          <a:xfrm>
            <a:off x="165682" y="2625075"/>
            <a:ext cx="215900" cy="215900"/>
          </a:xfrm>
          <a:prstGeom prst="star5">
            <a:avLst/>
          </a:prstGeom>
          <a:solidFill>
            <a:srgbClr val="FFFF00"/>
          </a:solidFill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5" name="Picture 41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5" y="2590150"/>
            <a:ext cx="14906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42"/>
          <p:cNvSpPr txBox="1">
            <a:spLocks noChangeArrowheads="1"/>
          </p:cNvSpPr>
          <p:nvPr/>
        </p:nvSpPr>
        <p:spPr bwMode="auto">
          <a:xfrm>
            <a:off x="2351670" y="2590150"/>
            <a:ext cx="1196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as before</a:t>
            </a:r>
          </a:p>
        </p:txBody>
      </p:sp>
      <p:pic>
        <p:nvPicPr>
          <p:cNvPr id="7" name="Picture 4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70" y="2625075"/>
            <a:ext cx="18700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45"/>
          <p:cNvSpPr txBox="1">
            <a:spLocks noChangeArrowheads="1"/>
          </p:cNvSpPr>
          <p:nvPr/>
        </p:nvSpPr>
        <p:spPr bwMode="auto">
          <a:xfrm>
            <a:off x="260932" y="2984754"/>
            <a:ext cx="60975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Here the </a:t>
            </a:r>
            <a:r>
              <a:rPr lang="en-GB" dirty="0">
                <a:solidFill>
                  <a:srgbClr val="FF0000"/>
                </a:solidFill>
              </a:rPr>
              <a:t>C</a:t>
            </a:r>
            <a:r>
              <a:rPr lang="en-GB" dirty="0">
                <a:solidFill>
                  <a:schemeClr val="accent2"/>
                </a:solidFill>
              </a:rPr>
              <a:t> and </a:t>
            </a:r>
            <a:r>
              <a:rPr lang="en-GB" dirty="0">
                <a:solidFill>
                  <a:srgbClr val="FF0000"/>
                </a:solidFill>
              </a:rPr>
              <a:t>P</a:t>
            </a:r>
            <a:r>
              <a:rPr lang="en-GB" dirty="0">
                <a:solidFill>
                  <a:schemeClr val="accent2"/>
                </a:solidFill>
              </a:rPr>
              <a:t> operations have the identical effect</a:t>
            </a:r>
          </a:p>
        </p:txBody>
      </p:sp>
      <p:sp>
        <p:nvSpPr>
          <p:cNvPr id="9" name="Oval 46"/>
          <p:cNvSpPr>
            <a:spLocks noChangeAspect="1" noChangeArrowheads="1"/>
          </p:cNvSpPr>
          <p:nvPr/>
        </p:nvSpPr>
        <p:spPr bwMode="auto">
          <a:xfrm>
            <a:off x="2640327" y="3882742"/>
            <a:ext cx="201613" cy="20161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0" name="Oval 47"/>
          <p:cNvSpPr>
            <a:spLocks noChangeAspect="1" noChangeArrowheads="1"/>
          </p:cNvSpPr>
          <p:nvPr/>
        </p:nvSpPr>
        <p:spPr bwMode="auto">
          <a:xfrm>
            <a:off x="3376927" y="4257392"/>
            <a:ext cx="200025" cy="201613"/>
          </a:xfrm>
          <a:prstGeom prst="ellipse">
            <a:avLst/>
          </a:prstGeom>
          <a:gradFill rotWithShape="1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1" name="Line 51"/>
          <p:cNvSpPr>
            <a:spLocks noChangeShapeType="1"/>
          </p:cNvSpPr>
          <p:nvPr/>
        </p:nvSpPr>
        <p:spPr bwMode="auto">
          <a:xfrm>
            <a:off x="2856227" y="4063717"/>
            <a:ext cx="468313" cy="2508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2" name="Picture 5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27" y="3522380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5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15" y="4066892"/>
            <a:ext cx="350837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64"/>
          <p:cNvSpPr>
            <a:spLocks noChangeArrowheads="1"/>
          </p:cNvSpPr>
          <p:nvPr/>
        </p:nvSpPr>
        <p:spPr bwMode="auto">
          <a:xfrm>
            <a:off x="2387915" y="3487455"/>
            <a:ext cx="1692275" cy="1081087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5" name="Oval 57"/>
          <p:cNvSpPr>
            <a:spLocks noChangeAspect="1" noChangeArrowheads="1"/>
          </p:cNvSpPr>
          <p:nvPr/>
        </p:nvSpPr>
        <p:spPr bwMode="auto">
          <a:xfrm>
            <a:off x="5208902" y="3882742"/>
            <a:ext cx="201613" cy="201613"/>
          </a:xfrm>
          <a:prstGeom prst="ellipse">
            <a:avLst/>
          </a:prstGeom>
          <a:gradFill rotWithShape="1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6" name="Oval 58"/>
          <p:cNvSpPr>
            <a:spLocks noChangeAspect="1" noChangeArrowheads="1"/>
          </p:cNvSpPr>
          <p:nvPr/>
        </p:nvSpPr>
        <p:spPr bwMode="auto">
          <a:xfrm>
            <a:off x="5943915" y="4257392"/>
            <a:ext cx="201612" cy="20161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" name="Line 59"/>
          <p:cNvSpPr>
            <a:spLocks noChangeShapeType="1"/>
          </p:cNvSpPr>
          <p:nvPr/>
        </p:nvSpPr>
        <p:spPr bwMode="auto">
          <a:xfrm>
            <a:off x="5424802" y="4063717"/>
            <a:ext cx="469900" cy="2508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8" name="Picture 62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902" y="3598580"/>
            <a:ext cx="350838" cy="1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63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90" y="4066892"/>
            <a:ext cx="3508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Rectangle 65"/>
          <p:cNvSpPr>
            <a:spLocks noChangeArrowheads="1"/>
          </p:cNvSpPr>
          <p:nvPr/>
        </p:nvSpPr>
        <p:spPr bwMode="auto">
          <a:xfrm>
            <a:off x="4980302" y="3487455"/>
            <a:ext cx="1692275" cy="1081087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1" name="AutoShape 70"/>
          <p:cNvSpPr>
            <a:spLocks noChangeArrowheads="1"/>
          </p:cNvSpPr>
          <p:nvPr/>
        </p:nvSpPr>
        <p:spPr bwMode="auto">
          <a:xfrm>
            <a:off x="4224652" y="3787492"/>
            <a:ext cx="647700" cy="10795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FF00"/>
          </a:solidFill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2" name="AutoShape 71"/>
          <p:cNvSpPr>
            <a:spLocks noChangeArrowheads="1"/>
          </p:cNvSpPr>
          <p:nvPr/>
        </p:nvSpPr>
        <p:spPr bwMode="auto">
          <a:xfrm>
            <a:off x="4224652" y="4314542"/>
            <a:ext cx="647700" cy="107950"/>
          </a:xfrm>
          <a:prstGeom prst="rightArrow">
            <a:avLst>
              <a:gd name="adj1" fmla="val 50000"/>
              <a:gd name="adj2" fmla="val 150000"/>
            </a:avLst>
          </a:prstGeom>
          <a:solidFill>
            <a:srgbClr val="FFFF00"/>
          </a:solidFill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23" name="Picture 72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40" y="3487455"/>
            <a:ext cx="20478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" name="Picture 74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40" y="4016092"/>
            <a:ext cx="233362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" name="Text Box 78"/>
          <p:cNvSpPr txBox="1">
            <a:spLocks noChangeArrowheads="1"/>
          </p:cNvSpPr>
          <p:nvPr/>
        </p:nvSpPr>
        <p:spPr bwMode="auto">
          <a:xfrm>
            <a:off x="2897769" y="4708621"/>
            <a:ext cx="38258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Hence the combined effect of</a:t>
            </a:r>
          </a:p>
          <a:p>
            <a:r>
              <a:rPr lang="en-GB" dirty="0">
                <a:solidFill>
                  <a:schemeClr val="accent2"/>
                </a:solidFill>
              </a:rPr>
              <a:t>is to leave the system unchanged</a:t>
            </a:r>
          </a:p>
        </p:txBody>
      </p:sp>
      <p:pic>
        <p:nvPicPr>
          <p:cNvPr id="26" name="Picture 79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681" y="4731603"/>
            <a:ext cx="396875" cy="28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77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856" y="5451198"/>
            <a:ext cx="2043113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Rectangle 83"/>
          <p:cNvSpPr>
            <a:spLocks noChangeArrowheads="1"/>
          </p:cNvSpPr>
          <p:nvPr/>
        </p:nvSpPr>
        <p:spPr bwMode="auto">
          <a:xfrm>
            <a:off x="3545469" y="5435323"/>
            <a:ext cx="2232025" cy="431800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" name="Text Box 85"/>
          <p:cNvSpPr txBox="1">
            <a:spLocks noChangeArrowheads="1"/>
          </p:cNvSpPr>
          <p:nvPr/>
        </p:nvSpPr>
        <p:spPr bwMode="auto">
          <a:xfrm>
            <a:off x="597482" y="6083244"/>
            <a:ext cx="7994650" cy="388938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Neutral kaon decays to </a:t>
            </a:r>
            <a:r>
              <a:rPr lang="en-GB"/>
              <a:t>two</a:t>
            </a:r>
            <a:r>
              <a:rPr lang="en-GB">
                <a:solidFill>
                  <a:srgbClr val="FF0000"/>
                </a:solidFill>
              </a:rPr>
              <a:t> pions occur in CP even (i.e. +1) eigenstates </a:t>
            </a: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95833" y="1054510"/>
            <a:ext cx="8308457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often decay to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(the lightest hadrons)</a:t>
            </a: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masses are approximately </a:t>
            </a:r>
            <a:r>
              <a:rPr lang="en-GB" dirty="0"/>
              <a:t>498 MeV</a:t>
            </a:r>
            <a:r>
              <a:rPr lang="en-GB" dirty="0">
                <a:solidFill>
                  <a:schemeClr val="accent2"/>
                </a:solidFill>
              </a:rPr>
              <a:t> and the pion masses are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approximately </a:t>
            </a:r>
            <a:r>
              <a:rPr lang="en-GB" dirty="0"/>
              <a:t>140 MeV</a:t>
            </a:r>
            <a:r>
              <a:rPr lang="en-GB" dirty="0">
                <a:solidFill>
                  <a:schemeClr val="accent2"/>
                </a:solidFill>
              </a:rPr>
              <a:t>. Hence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can decay to either 2 or 3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 </a:t>
            </a: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95833" y="2122935"/>
            <a:ext cx="2605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u="sng" dirty="0">
                <a:solidFill>
                  <a:srgbClr val="FF0000"/>
                </a:solidFill>
              </a:rPr>
              <a:t>Decays to Two </a:t>
            </a:r>
            <a:r>
              <a:rPr lang="en-GB" u="sng" dirty="0" err="1">
                <a:solidFill>
                  <a:srgbClr val="FF0000"/>
                </a:solidFill>
              </a:rPr>
              <a:t>Pions</a:t>
            </a:r>
            <a:r>
              <a:rPr lang="en-GB" u="sng" dirty="0">
                <a:solidFill>
                  <a:srgbClr val="FF000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66618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Decays of CP </a:t>
            </a:r>
            <a:r>
              <a:rPr lang="en-US" dirty="0" err="1"/>
              <a:t>eigenstates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2178" y="993268"/>
            <a:ext cx="2770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u="sng" dirty="0">
                <a:solidFill>
                  <a:srgbClr val="FF0000"/>
                </a:solidFill>
              </a:rPr>
              <a:t>Decays to Three </a:t>
            </a:r>
            <a:r>
              <a:rPr lang="en-GB" u="sng" dirty="0" err="1">
                <a:solidFill>
                  <a:srgbClr val="FF0000"/>
                </a:solidFill>
              </a:rPr>
              <a:t>Pions</a:t>
            </a:r>
            <a:r>
              <a:rPr lang="en-GB" u="sng" dirty="0">
                <a:solidFill>
                  <a:srgbClr val="FF0000"/>
                </a:solidFill>
              </a:rPr>
              <a:t>: 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04428" y="1588928"/>
            <a:ext cx="215900" cy="215900"/>
          </a:xfrm>
          <a:prstGeom prst="star5">
            <a:avLst/>
          </a:prstGeom>
          <a:solidFill>
            <a:srgbClr val="FFFF00"/>
          </a:solidFill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8" name="Picture 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8" y="1552415"/>
            <a:ext cx="1695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" name="Picture 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740" y="1549240"/>
            <a:ext cx="31242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Oval 11"/>
          <p:cNvSpPr>
            <a:spLocks noChangeAspect="1" noChangeArrowheads="1"/>
          </p:cNvSpPr>
          <p:nvPr/>
        </p:nvSpPr>
        <p:spPr bwMode="auto">
          <a:xfrm>
            <a:off x="798140" y="2827178"/>
            <a:ext cx="201613" cy="201612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1" name="Oval 12"/>
          <p:cNvSpPr>
            <a:spLocks noChangeAspect="1" noChangeArrowheads="1"/>
          </p:cNvSpPr>
          <p:nvPr/>
        </p:nvSpPr>
        <p:spPr bwMode="auto">
          <a:xfrm>
            <a:off x="1641103" y="3008153"/>
            <a:ext cx="201612" cy="201612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2" name="Picture 1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90" y="2657315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590" y="2849403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1266453" y="2668428"/>
            <a:ext cx="358775" cy="32543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5" name="Oval 18"/>
          <p:cNvSpPr>
            <a:spLocks noChangeAspect="1" noChangeArrowheads="1"/>
          </p:cNvSpPr>
          <p:nvPr/>
        </p:nvSpPr>
        <p:spPr bwMode="auto">
          <a:xfrm>
            <a:off x="1406153" y="2201703"/>
            <a:ext cx="203200" cy="201612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6" name="Picture 19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03" y="2020728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Line 20"/>
          <p:cNvSpPr>
            <a:spLocks noChangeShapeType="1"/>
          </p:cNvSpPr>
          <p:nvPr/>
        </p:nvSpPr>
        <p:spPr bwMode="auto">
          <a:xfrm flipH="1">
            <a:off x="1014040" y="2417603"/>
            <a:ext cx="395288" cy="395287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8" name="Picture 24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40" y="2417603"/>
            <a:ext cx="2397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25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228" y="2633503"/>
            <a:ext cx="2397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26"/>
          <p:cNvSpPr txBox="1">
            <a:spLocks noChangeArrowheads="1"/>
          </p:cNvSpPr>
          <p:nvPr/>
        </p:nvSpPr>
        <p:spPr bwMode="auto">
          <a:xfrm>
            <a:off x="2545978" y="1876265"/>
            <a:ext cx="404178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Conservation </a:t>
            </a:r>
            <a:r>
              <a:rPr lang="en-GB" dirty="0">
                <a:solidFill>
                  <a:schemeClr val="accent2"/>
                </a:solidFill>
              </a:rPr>
              <a:t>of angular momentum:</a:t>
            </a:r>
          </a:p>
        </p:txBody>
      </p:sp>
      <p:pic>
        <p:nvPicPr>
          <p:cNvPr id="21" name="Picture 30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346" y="2432923"/>
            <a:ext cx="14017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AutoShape 31"/>
          <p:cNvSpPr>
            <a:spLocks noChangeArrowheads="1"/>
          </p:cNvSpPr>
          <p:nvPr/>
        </p:nvSpPr>
        <p:spPr bwMode="auto">
          <a:xfrm>
            <a:off x="4826877" y="2495204"/>
            <a:ext cx="323850" cy="144463"/>
          </a:xfrm>
          <a:prstGeom prst="rightArrow">
            <a:avLst>
              <a:gd name="adj1" fmla="val 50000"/>
              <a:gd name="adj2" fmla="val 56044"/>
            </a:avLst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23" name="Picture 32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21" y="2417603"/>
            <a:ext cx="9350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6838255" y="1616709"/>
            <a:ext cx="1900316" cy="752475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400" dirty="0">
                <a:solidFill>
                  <a:srgbClr val="FF0000"/>
                </a:solidFill>
              </a:rPr>
              <a:t>Remember L is</a:t>
            </a:r>
          </a:p>
          <a:p>
            <a:r>
              <a:rPr lang="en-GB" sz="1400" dirty="0">
                <a:solidFill>
                  <a:srgbClr val="FF0000"/>
                </a:solidFill>
              </a:rPr>
              <a:t>magnitude of angular</a:t>
            </a:r>
          </a:p>
          <a:p>
            <a:r>
              <a:rPr lang="en-GB" sz="1400" dirty="0">
                <a:solidFill>
                  <a:srgbClr val="FF0000"/>
                </a:solidFill>
              </a:rPr>
              <a:t>momentum vector</a:t>
            </a:r>
          </a:p>
        </p:txBody>
      </p:sp>
      <p:pic>
        <p:nvPicPr>
          <p:cNvPr id="25" name="Picture 34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083" y="3128948"/>
            <a:ext cx="56673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" name="Line 35"/>
          <p:cNvSpPr>
            <a:spLocks noChangeShapeType="1"/>
          </p:cNvSpPr>
          <p:nvPr/>
        </p:nvSpPr>
        <p:spPr bwMode="auto">
          <a:xfrm flipH="1">
            <a:off x="6473790" y="2304891"/>
            <a:ext cx="357188" cy="25241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27" name="Picture 37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15" y="3970270"/>
            <a:ext cx="31257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8" name="AutoShape 38"/>
          <p:cNvSpPr>
            <a:spLocks noChangeArrowheads="1"/>
          </p:cNvSpPr>
          <p:nvPr/>
        </p:nvSpPr>
        <p:spPr bwMode="auto">
          <a:xfrm>
            <a:off x="2893083" y="4829561"/>
            <a:ext cx="322263" cy="142875"/>
          </a:xfrm>
          <a:prstGeom prst="rightArrow">
            <a:avLst>
              <a:gd name="adj1" fmla="val 50000"/>
              <a:gd name="adj2" fmla="val 56389"/>
            </a:avLst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29" name="Rectangle 40"/>
          <p:cNvSpPr>
            <a:spLocks noChangeArrowheads="1"/>
          </p:cNvSpPr>
          <p:nvPr/>
        </p:nvSpPr>
        <p:spPr bwMode="auto">
          <a:xfrm>
            <a:off x="3502683" y="4685098"/>
            <a:ext cx="2341563" cy="468313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1" name="Rectangle 56"/>
          <p:cNvSpPr>
            <a:spLocks noChangeArrowheads="1"/>
          </p:cNvSpPr>
          <p:nvPr/>
        </p:nvSpPr>
        <p:spPr bwMode="auto">
          <a:xfrm>
            <a:off x="404440" y="1985803"/>
            <a:ext cx="1944688" cy="1295400"/>
          </a:xfrm>
          <a:prstGeom prst="rect">
            <a:avLst/>
          </a:prstGeom>
          <a:noFill/>
          <a:ln w="22225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70" name="Picture 91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196" y="4756536"/>
            <a:ext cx="22494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Decays of CP </a:t>
            </a:r>
            <a:r>
              <a:rPr lang="en-US" dirty="0" err="1"/>
              <a:t>eigenstates</a:t>
            </a:r>
            <a:endParaRPr lang="en-US" dirty="0"/>
          </a:p>
        </p:txBody>
      </p:sp>
      <p:pic>
        <p:nvPicPr>
          <p:cNvPr id="5" name="Picture 93" descr="magic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40" y="1986345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0" name="AutoShape 41"/>
          <p:cNvSpPr>
            <a:spLocks noChangeArrowheads="1"/>
          </p:cNvSpPr>
          <p:nvPr/>
        </p:nvSpPr>
        <p:spPr bwMode="auto">
          <a:xfrm>
            <a:off x="356500" y="1546608"/>
            <a:ext cx="215900" cy="215900"/>
          </a:xfrm>
          <a:prstGeom prst="star5">
            <a:avLst/>
          </a:prstGeom>
          <a:solidFill>
            <a:srgbClr val="FFFF00"/>
          </a:solidFill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1" name="Picture 4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0" y="1510095"/>
            <a:ext cx="18129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" name="Oval 45"/>
          <p:cNvSpPr>
            <a:spLocks noChangeAspect="1" noChangeArrowheads="1"/>
          </p:cNvSpPr>
          <p:nvPr/>
        </p:nvSpPr>
        <p:spPr bwMode="auto">
          <a:xfrm>
            <a:off x="857163" y="2839053"/>
            <a:ext cx="201612" cy="201613"/>
          </a:xfrm>
          <a:prstGeom prst="ellipse">
            <a:avLst/>
          </a:prstGeom>
          <a:gradFill rotWithShape="1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3" name="Oval 46"/>
          <p:cNvSpPr>
            <a:spLocks noChangeAspect="1" noChangeArrowheads="1"/>
          </p:cNvSpPr>
          <p:nvPr/>
        </p:nvSpPr>
        <p:spPr bwMode="auto">
          <a:xfrm>
            <a:off x="1700125" y="3020028"/>
            <a:ext cx="203200" cy="201613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34" name="Picture 4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613" y="2861278"/>
            <a:ext cx="29210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" name="Line 49"/>
          <p:cNvSpPr>
            <a:spLocks noChangeShapeType="1"/>
          </p:cNvSpPr>
          <p:nvPr/>
        </p:nvSpPr>
        <p:spPr bwMode="auto">
          <a:xfrm>
            <a:off x="1325475" y="2680303"/>
            <a:ext cx="358775" cy="32543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6" name="Oval 50"/>
          <p:cNvSpPr>
            <a:spLocks noChangeAspect="1" noChangeArrowheads="1"/>
          </p:cNvSpPr>
          <p:nvPr/>
        </p:nvSpPr>
        <p:spPr bwMode="auto">
          <a:xfrm>
            <a:off x="1465175" y="2213578"/>
            <a:ext cx="201613" cy="201613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37" name="Line 52"/>
          <p:cNvSpPr>
            <a:spLocks noChangeShapeType="1"/>
          </p:cNvSpPr>
          <p:nvPr/>
        </p:nvSpPr>
        <p:spPr bwMode="auto">
          <a:xfrm flipH="1">
            <a:off x="1073063" y="2429478"/>
            <a:ext cx="396875" cy="395288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38" name="Picture 53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63" y="2429478"/>
            <a:ext cx="2397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9" name="Picture 54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50" y="2645378"/>
            <a:ext cx="2397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0" name="Picture 5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25" y="1996091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2" name="Rectangle 57"/>
          <p:cNvSpPr>
            <a:spLocks noChangeArrowheads="1"/>
          </p:cNvSpPr>
          <p:nvPr/>
        </p:nvSpPr>
        <p:spPr bwMode="auto">
          <a:xfrm>
            <a:off x="460288" y="1961166"/>
            <a:ext cx="1944687" cy="1333500"/>
          </a:xfrm>
          <a:prstGeom prst="rect">
            <a:avLst/>
          </a:prstGeom>
          <a:noFill/>
          <a:ln w="22225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3" name="Text Box 58"/>
          <p:cNvSpPr txBox="1">
            <a:spLocks noChangeArrowheads="1"/>
          </p:cNvSpPr>
          <p:nvPr/>
        </p:nvSpPr>
        <p:spPr bwMode="auto">
          <a:xfrm>
            <a:off x="2499915" y="1862520"/>
            <a:ext cx="88707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Again 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44" name="Picture 59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78" y="1928240"/>
            <a:ext cx="9350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5" name="Picture 61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90" y="2395531"/>
            <a:ext cx="57816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6" name="Picture 63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90" y="2828918"/>
            <a:ext cx="60737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7" name="Oval 64"/>
          <p:cNvSpPr>
            <a:spLocks noChangeAspect="1" noChangeArrowheads="1"/>
          </p:cNvSpPr>
          <p:nvPr/>
        </p:nvSpPr>
        <p:spPr bwMode="auto">
          <a:xfrm>
            <a:off x="6673453" y="3497256"/>
            <a:ext cx="120650" cy="1206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8" name="Oval 65"/>
          <p:cNvSpPr>
            <a:spLocks noChangeAspect="1" noChangeArrowheads="1"/>
          </p:cNvSpPr>
          <p:nvPr/>
        </p:nvSpPr>
        <p:spPr bwMode="auto">
          <a:xfrm>
            <a:off x="7113190" y="3722681"/>
            <a:ext cx="120650" cy="120650"/>
          </a:xfrm>
          <a:prstGeom prst="ellipse">
            <a:avLst/>
          </a:prstGeom>
          <a:gradFill rotWithShape="1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9" name="Line 66"/>
          <p:cNvSpPr>
            <a:spLocks noChangeAspect="1" noChangeShapeType="1"/>
          </p:cNvSpPr>
          <p:nvPr/>
        </p:nvSpPr>
        <p:spPr bwMode="auto">
          <a:xfrm>
            <a:off x="6803628" y="3605206"/>
            <a:ext cx="279400" cy="1508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50" name="Picture 67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453" y="3281356"/>
            <a:ext cx="211137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" name="Picture 68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5115" y="3608381"/>
            <a:ext cx="211138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2" name="Rectangle 69"/>
          <p:cNvSpPr>
            <a:spLocks noChangeAspect="1" noChangeArrowheads="1"/>
          </p:cNvSpPr>
          <p:nvPr/>
        </p:nvSpPr>
        <p:spPr bwMode="auto">
          <a:xfrm>
            <a:off x="6522640" y="3260718"/>
            <a:ext cx="1012825" cy="647700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3" name="Oval 70"/>
          <p:cNvSpPr>
            <a:spLocks noChangeAspect="1" noChangeArrowheads="1"/>
          </p:cNvSpPr>
          <p:nvPr/>
        </p:nvSpPr>
        <p:spPr bwMode="auto">
          <a:xfrm>
            <a:off x="8211740" y="3497256"/>
            <a:ext cx="120650" cy="120650"/>
          </a:xfrm>
          <a:prstGeom prst="ellipse">
            <a:avLst/>
          </a:prstGeom>
          <a:gradFill rotWithShape="1">
            <a:gsLst>
              <a:gs pos="0">
                <a:srgbClr val="0000FF"/>
              </a:gs>
              <a:gs pos="100000">
                <a:srgbClr val="0000FF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4" name="Oval 71"/>
          <p:cNvSpPr>
            <a:spLocks noChangeAspect="1" noChangeArrowheads="1"/>
          </p:cNvSpPr>
          <p:nvPr/>
        </p:nvSpPr>
        <p:spPr bwMode="auto">
          <a:xfrm>
            <a:off x="8651478" y="3722681"/>
            <a:ext cx="120650" cy="120650"/>
          </a:xfrm>
          <a:prstGeom prst="ellipse">
            <a:avLst/>
          </a:prstGeom>
          <a:gradFill rotWithShape="1">
            <a:gsLst>
              <a:gs pos="0">
                <a:srgbClr val="FF0000"/>
              </a:gs>
              <a:gs pos="100000">
                <a:srgbClr val="FF0000">
                  <a:gamma/>
                  <a:shade val="46275"/>
                  <a:invGamma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round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5" name="Line 72"/>
          <p:cNvSpPr>
            <a:spLocks noChangeAspect="1" noChangeShapeType="1"/>
          </p:cNvSpPr>
          <p:nvPr/>
        </p:nvSpPr>
        <p:spPr bwMode="auto">
          <a:xfrm>
            <a:off x="8340328" y="3605206"/>
            <a:ext cx="280987" cy="150812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56" name="Picture 73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740" y="3327393"/>
            <a:ext cx="209550" cy="10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7" name="Picture 74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403" y="3608381"/>
            <a:ext cx="209550" cy="15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8" name="Rectangle 75"/>
          <p:cNvSpPr>
            <a:spLocks noChangeAspect="1" noChangeArrowheads="1"/>
          </p:cNvSpPr>
          <p:nvPr/>
        </p:nvSpPr>
        <p:spPr bwMode="auto">
          <a:xfrm>
            <a:off x="8076803" y="3260718"/>
            <a:ext cx="1011237" cy="647700"/>
          </a:xfrm>
          <a:prstGeom prst="rect">
            <a:avLst/>
          </a:prstGeom>
          <a:noFill/>
          <a:ln w="22225">
            <a:solidFill>
              <a:srgbClr val="FF66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59" name="AutoShape 76"/>
          <p:cNvSpPr>
            <a:spLocks noChangeAspect="1" noChangeArrowheads="1"/>
          </p:cNvSpPr>
          <p:nvPr/>
        </p:nvSpPr>
        <p:spPr bwMode="auto">
          <a:xfrm>
            <a:off x="7622778" y="3440106"/>
            <a:ext cx="387350" cy="65087"/>
          </a:xfrm>
          <a:prstGeom prst="rightArrow">
            <a:avLst>
              <a:gd name="adj1" fmla="val 50000"/>
              <a:gd name="adj2" fmla="val 148782"/>
            </a:avLst>
          </a:prstGeom>
          <a:solidFill>
            <a:srgbClr val="FFFF00"/>
          </a:solidFill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60" name="AutoShape 77"/>
          <p:cNvSpPr>
            <a:spLocks noChangeAspect="1" noChangeArrowheads="1"/>
          </p:cNvSpPr>
          <p:nvPr/>
        </p:nvSpPr>
        <p:spPr bwMode="auto">
          <a:xfrm>
            <a:off x="7622778" y="3756018"/>
            <a:ext cx="387350" cy="65088"/>
          </a:xfrm>
          <a:prstGeom prst="rightArrow">
            <a:avLst>
              <a:gd name="adj1" fmla="val 50000"/>
              <a:gd name="adj2" fmla="val 148779"/>
            </a:avLst>
          </a:prstGeom>
          <a:solidFill>
            <a:srgbClr val="FFFF00"/>
          </a:solidFill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61" name="Picture 78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40" y="3260718"/>
            <a:ext cx="123825" cy="15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" name="Picture 79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40" y="3578218"/>
            <a:ext cx="141288" cy="1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3" name="Line 81"/>
          <p:cNvSpPr>
            <a:spLocks noChangeShapeType="1"/>
          </p:cNvSpPr>
          <p:nvPr/>
        </p:nvSpPr>
        <p:spPr bwMode="auto">
          <a:xfrm flipV="1">
            <a:off x="6352778" y="3116256"/>
            <a:ext cx="107950" cy="433387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4" name="Rectangle 84"/>
          <p:cNvSpPr>
            <a:spLocks noChangeArrowheads="1"/>
          </p:cNvSpPr>
          <p:nvPr/>
        </p:nvSpPr>
        <p:spPr bwMode="auto">
          <a:xfrm>
            <a:off x="2001440" y="3751732"/>
            <a:ext cx="3351213" cy="468312"/>
          </a:xfrm>
          <a:prstGeom prst="rect">
            <a:avLst/>
          </a:prstGeom>
          <a:noFill/>
          <a:ln w="22225" cap="rnd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65" name="Text Box 85"/>
          <p:cNvSpPr txBox="1">
            <a:spLocks noChangeArrowheads="1"/>
          </p:cNvSpPr>
          <p:nvPr/>
        </p:nvSpPr>
        <p:spPr bwMode="auto">
          <a:xfrm>
            <a:off x="952103" y="3765543"/>
            <a:ext cx="942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Hence:</a:t>
            </a:r>
          </a:p>
        </p:txBody>
      </p:sp>
      <p:sp>
        <p:nvSpPr>
          <p:cNvPr id="66" name="Text Box 86"/>
          <p:cNvSpPr txBox="1">
            <a:spLocks noChangeArrowheads="1"/>
          </p:cNvSpPr>
          <p:nvPr/>
        </p:nvSpPr>
        <p:spPr bwMode="auto">
          <a:xfrm>
            <a:off x="329493" y="4506496"/>
            <a:ext cx="8425789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 The </a:t>
            </a:r>
            <a:r>
              <a:rPr lang="en-GB" dirty="0">
                <a:solidFill>
                  <a:schemeClr val="accent2"/>
                </a:solidFill>
              </a:rPr>
              <a:t>small amount of energy available in the decay,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</a:t>
            </a:r>
            <a:r>
              <a:rPr lang="en-GB" dirty="0" smtClean="0">
                <a:solidFill>
                  <a:schemeClr val="accent2"/>
                </a:solidFill>
              </a:rPr>
              <a:t>  </a:t>
            </a:r>
            <a:r>
              <a:rPr lang="en-GB" dirty="0">
                <a:solidFill>
                  <a:schemeClr val="accent2"/>
                </a:solidFill>
              </a:rPr>
              <a:t>means that the L&gt;0 decays are strongly suppressed by the angular momentum 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</a:t>
            </a:r>
            <a:r>
              <a:rPr lang="en-GB" dirty="0" smtClean="0">
                <a:solidFill>
                  <a:schemeClr val="accent2"/>
                </a:solidFill>
              </a:rPr>
              <a:t> barrier </a:t>
            </a:r>
            <a:r>
              <a:rPr lang="en-GB" dirty="0">
                <a:solidFill>
                  <a:schemeClr val="accent2"/>
                </a:solidFill>
              </a:rPr>
              <a:t>effects (recall QM tunnelling in alpha decay)  </a:t>
            </a:r>
          </a:p>
        </p:txBody>
      </p:sp>
      <p:pic>
        <p:nvPicPr>
          <p:cNvPr id="67" name="Picture 87" descr="TP_tmp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966" y="4614558"/>
            <a:ext cx="271621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8" name="Line 88"/>
          <p:cNvSpPr>
            <a:spLocks noChangeShapeType="1"/>
          </p:cNvSpPr>
          <p:nvPr/>
        </p:nvSpPr>
        <p:spPr bwMode="auto">
          <a:xfrm>
            <a:off x="6352778" y="3549643"/>
            <a:ext cx="179387" cy="3492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9" name="Text Box 90"/>
          <p:cNvSpPr txBox="1">
            <a:spLocks noChangeArrowheads="1"/>
          </p:cNvSpPr>
          <p:nvPr/>
        </p:nvSpPr>
        <p:spPr bwMode="auto">
          <a:xfrm>
            <a:off x="811018" y="5800564"/>
            <a:ext cx="7426325" cy="371513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Neutral </a:t>
            </a:r>
            <a:r>
              <a:rPr lang="en-GB" dirty="0" err="1">
                <a:solidFill>
                  <a:srgbClr val="FF0000"/>
                </a:solidFill>
              </a:rPr>
              <a:t>kaon</a:t>
            </a:r>
            <a:r>
              <a:rPr lang="en-GB" dirty="0">
                <a:solidFill>
                  <a:srgbClr val="FF0000"/>
                </a:solidFill>
              </a:rPr>
              <a:t> decays to </a:t>
            </a:r>
            <a:r>
              <a:rPr lang="en-GB" dirty="0"/>
              <a:t>three </a:t>
            </a:r>
            <a:r>
              <a:rPr lang="en-GB" dirty="0" err="1">
                <a:solidFill>
                  <a:srgbClr val="FF0000"/>
                </a:solidFill>
              </a:rPr>
              <a:t>pions</a:t>
            </a:r>
            <a:r>
              <a:rPr lang="en-GB" dirty="0">
                <a:solidFill>
                  <a:srgbClr val="FF0000"/>
                </a:solidFill>
              </a:rPr>
              <a:t> occur in CP odd (i.e. -1) </a:t>
            </a:r>
            <a:r>
              <a:rPr lang="en-GB" dirty="0" err="1">
                <a:solidFill>
                  <a:srgbClr val="FF0000"/>
                </a:solidFill>
              </a:rPr>
              <a:t>eigenstates</a:t>
            </a:r>
            <a:r>
              <a:rPr lang="en-GB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71" name="Picture 92" descr="TP_tmp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65" y="3832694"/>
            <a:ext cx="32416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2" name="Picture 94" descr="TP_tmp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3" y="2669191"/>
            <a:ext cx="350837" cy="1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3" name="Text Box 4"/>
          <p:cNvSpPr txBox="1">
            <a:spLocks noChangeArrowheads="1"/>
          </p:cNvSpPr>
          <p:nvPr/>
        </p:nvSpPr>
        <p:spPr bwMode="auto">
          <a:xfrm>
            <a:off x="82178" y="993268"/>
            <a:ext cx="2770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u="sng" dirty="0">
                <a:solidFill>
                  <a:srgbClr val="FF0000"/>
                </a:solidFill>
              </a:rPr>
              <a:t>Decays to Three </a:t>
            </a:r>
            <a:r>
              <a:rPr lang="en-GB" u="sng" dirty="0" err="1">
                <a:solidFill>
                  <a:srgbClr val="FF0000"/>
                </a:solidFill>
              </a:rPr>
              <a:t>Pions</a:t>
            </a:r>
            <a:r>
              <a:rPr lang="en-GB" u="sng" dirty="0">
                <a:solidFill>
                  <a:srgbClr val="FF0000"/>
                </a:solidFill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06284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Decays of CP </a:t>
            </a:r>
            <a:r>
              <a:rPr lang="en-US" dirty="0" err="1"/>
              <a:t>eigenstates</a:t>
            </a:r>
            <a:endParaRPr lang="en-US" dirty="0"/>
          </a:p>
        </p:txBody>
      </p:sp>
      <p:pic>
        <p:nvPicPr>
          <p:cNvPr id="4" name="Picture 44" descr="magic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365" y="4048833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0453" y="1016708"/>
            <a:ext cx="864561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u="sng" dirty="0"/>
              <a:t>If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CP were conserved in the </a:t>
            </a:r>
            <a:r>
              <a:rPr lang="en-GB" dirty="0" smtClean="0">
                <a:solidFill>
                  <a:schemeClr val="accent2"/>
                </a:solidFill>
              </a:rPr>
              <a:t>weak </a:t>
            </a:r>
            <a:r>
              <a:rPr lang="en-GB" dirty="0">
                <a:solidFill>
                  <a:schemeClr val="accent2"/>
                </a:solidFill>
              </a:rPr>
              <a:t>decays of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, would expect decays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to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to occur from states of definite CP (i.e. the CP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       ,      )</a:t>
            </a:r>
          </a:p>
        </p:txBody>
      </p:sp>
      <p:pic>
        <p:nvPicPr>
          <p:cNvPr id="6" name="Picture 7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78" y="1772358"/>
            <a:ext cx="27749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8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78" y="2312108"/>
            <a:ext cx="27749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688615" y="1772358"/>
            <a:ext cx="3024188" cy="108108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9" name="Picture 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78" y="1826333"/>
            <a:ext cx="1957387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78" y="2366083"/>
            <a:ext cx="1957387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3712803" y="1772358"/>
            <a:ext cx="2268537" cy="1082675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2" name="Picture 13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65" y="1916820"/>
            <a:ext cx="1109663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15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628" y="2456570"/>
            <a:ext cx="1314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6160728" y="1772358"/>
            <a:ext cx="1476375" cy="10795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5" name="Picture 18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828" y="1365958"/>
            <a:ext cx="322262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" name="Picture 20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540" y="1365958"/>
            <a:ext cx="320675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 Box 21"/>
          <p:cNvSpPr txBox="1">
            <a:spLocks noChangeArrowheads="1"/>
          </p:cNvSpPr>
          <p:nvPr/>
        </p:nvSpPr>
        <p:spPr bwMode="auto">
          <a:xfrm>
            <a:off x="7835540" y="1827920"/>
            <a:ext cx="1206500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EVEN</a:t>
            </a:r>
          </a:p>
        </p:txBody>
      </p:sp>
      <p:sp>
        <p:nvSpPr>
          <p:cNvPr id="18" name="Text Box 22"/>
          <p:cNvSpPr txBox="1">
            <a:spLocks noChangeArrowheads="1"/>
          </p:cNvSpPr>
          <p:nvPr/>
        </p:nvSpPr>
        <p:spPr bwMode="auto">
          <a:xfrm>
            <a:off x="7853003" y="2354970"/>
            <a:ext cx="1092200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ODD</a:t>
            </a:r>
          </a:p>
        </p:txBody>
      </p:sp>
      <p:sp>
        <p:nvSpPr>
          <p:cNvPr id="19" name="Text Box 23"/>
          <p:cNvSpPr txBox="1">
            <a:spLocks noChangeArrowheads="1"/>
          </p:cNvSpPr>
          <p:nvPr/>
        </p:nvSpPr>
        <p:spPr bwMode="auto">
          <a:xfrm>
            <a:off x="183790" y="2989970"/>
            <a:ext cx="6226175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Expect lifetimes of CP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to be very different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chemeClr val="accent2"/>
                </a:solidFill>
              </a:rPr>
              <a:t> For two pion decay energy available: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chemeClr val="accent2"/>
                </a:solidFill>
              </a:rPr>
              <a:t> For three pion decay energy available: </a:t>
            </a:r>
          </a:p>
        </p:txBody>
      </p:sp>
      <p:pic>
        <p:nvPicPr>
          <p:cNvPr id="20" name="Picture 26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34" y="3607508"/>
            <a:ext cx="25114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28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34" y="3320170"/>
            <a:ext cx="2659062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183790" y="3902709"/>
            <a:ext cx="845325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 smtClean="0">
                <a:solidFill>
                  <a:schemeClr val="accent2"/>
                </a:solidFill>
              </a:rPr>
              <a:t> Expect </a:t>
            </a:r>
            <a:r>
              <a:rPr lang="en-GB" dirty="0">
                <a:solidFill>
                  <a:schemeClr val="accent2"/>
                </a:solidFill>
              </a:rPr>
              <a:t>decays to two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to be more rapid than decays to three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due to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increased phase space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3790" y="4550483"/>
            <a:ext cx="8688406" cy="2298700"/>
            <a:chOff x="183790" y="4550483"/>
            <a:chExt cx="8688406" cy="2298700"/>
          </a:xfrm>
        </p:grpSpPr>
        <p:sp>
          <p:nvSpPr>
            <p:cNvPr id="23" name="Text Box 30"/>
            <p:cNvSpPr txBox="1">
              <a:spLocks noChangeArrowheads="1"/>
            </p:cNvSpPr>
            <p:nvPr/>
          </p:nvSpPr>
          <p:spPr bwMode="auto">
            <a:xfrm>
              <a:off x="183790" y="4550483"/>
              <a:ext cx="8688406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 smtClean="0">
                  <a:solidFill>
                    <a:schemeClr val="accent2"/>
                  </a:solidFill>
                </a:rPr>
                <a:t> This </a:t>
              </a:r>
              <a:r>
                <a:rPr lang="en-GB" dirty="0">
                  <a:solidFill>
                    <a:schemeClr val="accent2"/>
                  </a:solidFill>
                </a:rPr>
                <a:t>is exactly what is observed: a short-lived state </a:t>
              </a:r>
              <a:r>
                <a:rPr lang="ja-JP" altLang="en-GB" dirty="0">
                  <a:solidFill>
                    <a:srgbClr val="FF0000"/>
                  </a:solidFill>
                  <a:latin typeface="Palatino"/>
                </a:rPr>
                <a:t>“</a:t>
              </a:r>
              <a:r>
                <a:rPr lang="en-GB" dirty="0">
                  <a:solidFill>
                    <a:srgbClr val="FF0000"/>
                  </a:solidFill>
                </a:rPr>
                <a:t>K-short</a:t>
              </a:r>
              <a:r>
                <a:rPr lang="ja-JP" altLang="en-GB" dirty="0">
                  <a:solidFill>
                    <a:srgbClr val="FF0000"/>
                  </a:solidFill>
                  <a:latin typeface="Palatino"/>
                </a:rPr>
                <a:t>”</a:t>
              </a:r>
              <a:r>
                <a:rPr lang="en-GB" dirty="0">
                  <a:solidFill>
                    <a:schemeClr val="accent2"/>
                  </a:solidFill>
                </a:rPr>
                <a:t> which decays to</a:t>
              </a:r>
            </a:p>
            <a:p>
              <a:pPr>
                <a:buClr>
                  <a:srgbClr val="FF0000"/>
                </a:buClr>
                <a:buFont typeface="Wingdings" charset="0"/>
                <a:buNone/>
              </a:pPr>
              <a:r>
                <a:rPr lang="en-GB" dirty="0">
                  <a:solidFill>
                    <a:schemeClr val="accent2"/>
                  </a:solidFill>
                </a:rPr>
                <a:t>    (mainly) to two </a:t>
              </a:r>
              <a:r>
                <a:rPr lang="en-GB" dirty="0" err="1">
                  <a:solidFill>
                    <a:schemeClr val="accent2"/>
                  </a:solidFill>
                </a:rPr>
                <a:t>pions</a:t>
              </a:r>
              <a:r>
                <a:rPr lang="en-GB" dirty="0">
                  <a:solidFill>
                    <a:schemeClr val="accent2"/>
                  </a:solidFill>
                </a:rPr>
                <a:t> and a long-lived state </a:t>
              </a:r>
              <a:r>
                <a:rPr lang="ja-JP" altLang="en-GB" dirty="0">
                  <a:solidFill>
                    <a:srgbClr val="FF0000"/>
                  </a:solidFill>
                  <a:latin typeface="Palatino"/>
                </a:rPr>
                <a:t>“</a:t>
              </a:r>
              <a:r>
                <a:rPr lang="en-GB" dirty="0">
                  <a:solidFill>
                    <a:srgbClr val="FF0000"/>
                  </a:solidFill>
                </a:rPr>
                <a:t>K-long</a:t>
              </a:r>
              <a:r>
                <a:rPr lang="ja-JP" altLang="en-GB" dirty="0">
                  <a:solidFill>
                    <a:srgbClr val="FF0000"/>
                  </a:solidFill>
                  <a:latin typeface="Palatino"/>
                </a:rPr>
                <a:t>”</a:t>
              </a:r>
              <a:r>
                <a:rPr lang="en-GB" dirty="0">
                  <a:solidFill>
                    <a:schemeClr val="accent2"/>
                  </a:solidFill>
                </a:rPr>
                <a:t> which decays to three </a:t>
              </a:r>
              <a:r>
                <a:rPr lang="en-GB" dirty="0" err="1">
                  <a:solidFill>
                    <a:schemeClr val="accent2"/>
                  </a:solidFill>
                </a:rPr>
                <a:t>pions</a:t>
              </a:r>
              <a:endParaRPr lang="en-GB" dirty="0">
                <a:solidFill>
                  <a:schemeClr val="accent2"/>
                </a:solidFill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183790" y="5276191"/>
              <a:ext cx="5486400" cy="388937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sysDot"/>
              <a:miter lim="800000"/>
              <a:headEnd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buClr>
                  <a:srgbClr val="FF0000"/>
                </a:buClr>
                <a:buFont typeface="Wingdings" charset="0"/>
                <a:buChar char="«"/>
              </a:pPr>
              <a:r>
                <a:rPr lang="en-GB" dirty="0">
                  <a:solidFill>
                    <a:srgbClr val="FF0000"/>
                  </a:solidFill>
                </a:rPr>
                <a:t> In the </a:t>
              </a:r>
              <a:r>
                <a:rPr lang="en-GB" dirty="0"/>
                <a:t>absence of CP violation</a:t>
              </a:r>
              <a:r>
                <a:rPr lang="en-GB" dirty="0">
                  <a:solidFill>
                    <a:srgbClr val="FF0000"/>
                  </a:solidFill>
                </a:rPr>
                <a:t> we can identify </a:t>
              </a:r>
            </a:p>
          </p:txBody>
        </p:sp>
        <p:pic>
          <p:nvPicPr>
            <p:cNvPr id="25" name="Picture 33" descr="TP_tmp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290" y="5712533"/>
              <a:ext cx="3651250" cy="525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26" name="Picture 34" descr="TP_tmp"/>
            <p:cNvPicPr>
              <a:picLocks noChangeAspect="1" noChangeArrowheads="1"/>
            </p:cNvPicPr>
            <p:nvPr>
              <p:custDataLst>
                <p:tags r:id="rId1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665" y="5841120"/>
              <a:ext cx="1139825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7" name="Text Box 35"/>
            <p:cNvSpPr txBox="1">
              <a:spLocks noChangeArrowheads="1"/>
            </p:cNvSpPr>
            <p:nvPr/>
          </p:nvSpPr>
          <p:spPr bwMode="auto">
            <a:xfrm>
              <a:off x="5724165" y="5769683"/>
              <a:ext cx="15525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>
                  <a:solidFill>
                    <a:schemeClr val="accent2"/>
                  </a:solidFill>
                </a:rPr>
                <a:t>with decays:</a:t>
              </a:r>
            </a:p>
          </p:txBody>
        </p:sp>
        <p:pic>
          <p:nvPicPr>
            <p:cNvPr id="28" name="Picture 37" descr="TP_tmp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290" y="6323720"/>
              <a:ext cx="3651250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5728928" y="6374520"/>
              <a:ext cx="15525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>
                  <a:solidFill>
                    <a:schemeClr val="accent2"/>
                  </a:solidFill>
                </a:rPr>
                <a:t>with decays:</a:t>
              </a:r>
            </a:p>
          </p:txBody>
        </p:sp>
        <p:pic>
          <p:nvPicPr>
            <p:cNvPr id="30" name="Picture 40" descr="TP_tmp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153" y="6442783"/>
              <a:ext cx="1314450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181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Neutral </a:t>
            </a:r>
            <a:r>
              <a:rPr lang="en-US" dirty="0" err="1" smtClean="0"/>
              <a:t>Kaon</a:t>
            </a:r>
            <a:r>
              <a:rPr lang="en-US" dirty="0" smtClean="0"/>
              <a:t> decays to </a:t>
            </a:r>
            <a:r>
              <a:rPr lang="en-US" dirty="0" err="1" smtClean="0"/>
              <a:t>pions</a:t>
            </a:r>
            <a:endParaRPr lang="en-US" dirty="0"/>
          </a:p>
        </p:txBody>
      </p:sp>
      <p:pic>
        <p:nvPicPr>
          <p:cNvPr id="8" name="Picture 53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80" y="1047067"/>
            <a:ext cx="3508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 Box 55"/>
          <p:cNvSpPr txBox="1">
            <a:spLocks noChangeArrowheads="1"/>
          </p:cNvSpPr>
          <p:nvPr/>
        </p:nvSpPr>
        <p:spPr bwMode="auto">
          <a:xfrm>
            <a:off x="194968" y="2965414"/>
            <a:ext cx="8743292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endParaRPr lang="en-GB" dirty="0" smtClean="0"/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 Expect to see predominantly two-pion decays near start of beam</a:t>
            </a:r>
          </a:p>
          <a:p>
            <a:pPr>
              <a:buClr>
                <a:srgbClr val="FF0000"/>
              </a:buClr>
            </a:pPr>
            <a:r>
              <a:rPr lang="en-GB" dirty="0" smtClean="0">
                <a:solidFill>
                  <a:schemeClr val="accent2"/>
                </a:solidFill>
              </a:rPr>
              <a:t>    </a:t>
            </a:r>
            <a:r>
              <a:rPr lang="en-GB" dirty="0">
                <a:solidFill>
                  <a:schemeClr val="accent2"/>
                </a:solidFill>
              </a:rPr>
              <a:t>and predominantly three pion decays further downstream  </a:t>
            </a:r>
          </a:p>
        </p:txBody>
      </p:sp>
      <p:sp>
        <p:nvSpPr>
          <p:cNvPr id="10" name="Line 69"/>
          <p:cNvSpPr>
            <a:spLocks noChangeShapeType="1"/>
          </p:cNvSpPr>
          <p:nvPr/>
        </p:nvSpPr>
        <p:spPr bwMode="auto">
          <a:xfrm flipV="1">
            <a:off x="2300038" y="3998875"/>
            <a:ext cx="0" cy="2447925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1" name="Line 70"/>
          <p:cNvSpPr>
            <a:spLocks noChangeShapeType="1"/>
          </p:cNvSpPr>
          <p:nvPr/>
        </p:nvSpPr>
        <p:spPr bwMode="auto">
          <a:xfrm flipV="1">
            <a:off x="2155575" y="6302338"/>
            <a:ext cx="3852863" cy="0"/>
          </a:xfrm>
          <a:prstGeom prst="line">
            <a:avLst/>
          </a:prstGeom>
          <a:noFill/>
          <a:ln w="22225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" name="Text Box 71"/>
          <p:cNvSpPr txBox="1">
            <a:spLocks noChangeArrowheads="1"/>
          </p:cNvSpPr>
          <p:nvPr/>
        </p:nvSpPr>
        <p:spPr bwMode="auto">
          <a:xfrm>
            <a:off x="3200150" y="6338850"/>
            <a:ext cx="29162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/>
              <a:t>Distance from K</a:t>
            </a:r>
            <a:r>
              <a:rPr lang="en-GB" sz="1600" baseline="30000"/>
              <a:t>0 </a:t>
            </a:r>
            <a:r>
              <a:rPr lang="en-GB" sz="1600"/>
              <a:t>production</a:t>
            </a:r>
          </a:p>
        </p:txBody>
      </p:sp>
      <p:sp>
        <p:nvSpPr>
          <p:cNvPr id="13" name="Text Box 72"/>
          <p:cNvSpPr txBox="1">
            <a:spLocks noChangeArrowheads="1"/>
          </p:cNvSpPr>
          <p:nvPr/>
        </p:nvSpPr>
        <p:spPr bwMode="auto">
          <a:xfrm rot="16200000">
            <a:off x="1241175" y="4444963"/>
            <a:ext cx="144621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/>
              <a:t>Log Intensity</a:t>
            </a:r>
          </a:p>
        </p:txBody>
      </p:sp>
      <p:sp>
        <p:nvSpPr>
          <p:cNvPr id="14" name="Line 73"/>
          <p:cNvSpPr>
            <a:spLocks noChangeShapeType="1"/>
          </p:cNvSpPr>
          <p:nvPr/>
        </p:nvSpPr>
        <p:spPr bwMode="auto">
          <a:xfrm>
            <a:off x="2407988" y="3998875"/>
            <a:ext cx="576262" cy="21240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5" name="Line 74"/>
          <p:cNvSpPr>
            <a:spLocks noChangeShapeType="1"/>
          </p:cNvSpPr>
          <p:nvPr/>
        </p:nvSpPr>
        <p:spPr bwMode="auto">
          <a:xfrm>
            <a:off x="2479425" y="5775288"/>
            <a:ext cx="3671888" cy="131762"/>
          </a:xfrm>
          <a:prstGeom prst="line">
            <a:avLst/>
          </a:prstGeom>
          <a:noFill/>
          <a:ln w="22225">
            <a:solidFill>
              <a:schemeClr val="hlink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6" name="Picture 7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325" y="4167150"/>
            <a:ext cx="11398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77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300" y="5427625"/>
            <a:ext cx="1314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78"/>
          <p:cNvSpPr txBox="1">
            <a:spLocks noChangeArrowheads="1"/>
          </p:cNvSpPr>
          <p:nvPr/>
        </p:nvSpPr>
        <p:spPr bwMode="auto">
          <a:xfrm>
            <a:off x="5197225" y="4402100"/>
            <a:ext cx="2262188" cy="60325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600">
                <a:solidFill>
                  <a:srgbClr val="FF0000"/>
                </a:solidFill>
              </a:rPr>
              <a:t>At large distance left </a:t>
            </a:r>
          </a:p>
          <a:p>
            <a:r>
              <a:rPr lang="en-GB" sz="1600">
                <a:solidFill>
                  <a:srgbClr val="FF0000"/>
                </a:solidFill>
              </a:rPr>
              <a:t>with pure K</a:t>
            </a:r>
            <a:r>
              <a:rPr lang="en-GB" sz="1600" baseline="-25000">
                <a:solidFill>
                  <a:srgbClr val="FF0000"/>
                </a:solidFill>
              </a:rPr>
              <a:t>L</a:t>
            </a:r>
            <a:r>
              <a:rPr lang="en-GB" sz="1600">
                <a:solidFill>
                  <a:srgbClr val="FF0000"/>
                </a:solidFill>
              </a:rPr>
              <a:t> beam</a:t>
            </a:r>
          </a:p>
        </p:txBody>
      </p:sp>
      <p:sp>
        <p:nvSpPr>
          <p:cNvPr id="19" name="Line 80"/>
          <p:cNvSpPr>
            <a:spLocks noChangeShapeType="1"/>
          </p:cNvSpPr>
          <p:nvPr/>
        </p:nvSpPr>
        <p:spPr bwMode="auto">
          <a:xfrm flipH="1">
            <a:off x="5863975" y="5006938"/>
            <a:ext cx="396875" cy="792162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0" name="Text Box 83"/>
          <p:cNvSpPr txBox="1">
            <a:spLocks noChangeArrowheads="1"/>
          </p:cNvSpPr>
          <p:nvPr/>
        </p:nvSpPr>
        <p:spPr bwMode="auto">
          <a:xfrm>
            <a:off x="189712" y="1465264"/>
            <a:ext cx="537548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The </a:t>
            </a:r>
            <a:r>
              <a:rPr lang="en-GB" dirty="0">
                <a:solidFill>
                  <a:schemeClr val="accent2"/>
                </a:solidFill>
              </a:rPr>
              <a:t>decays to </a:t>
            </a:r>
            <a:r>
              <a:rPr lang="en-GB" dirty="0" err="1">
                <a:solidFill>
                  <a:schemeClr val="accent2"/>
                </a:solidFill>
              </a:rPr>
              <a:t>pions</a:t>
            </a:r>
            <a:r>
              <a:rPr lang="en-GB" dirty="0">
                <a:solidFill>
                  <a:schemeClr val="accent2"/>
                </a:solidFill>
              </a:rPr>
              <a:t> occur in states of definite CP </a:t>
            </a:r>
          </a:p>
        </p:txBody>
      </p:sp>
      <p:sp>
        <p:nvSpPr>
          <p:cNvPr id="24" name="Text Box 52"/>
          <p:cNvSpPr txBox="1">
            <a:spLocks noChangeArrowheads="1"/>
          </p:cNvSpPr>
          <p:nvPr/>
        </p:nvSpPr>
        <p:spPr bwMode="auto">
          <a:xfrm>
            <a:off x="189712" y="1018234"/>
            <a:ext cx="378530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Consider </a:t>
            </a:r>
            <a:r>
              <a:rPr lang="en-GB" dirty="0">
                <a:solidFill>
                  <a:schemeClr val="accent2"/>
                </a:solidFill>
              </a:rPr>
              <a:t>the decays of a beam of  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38100" y="18288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842985" y="1960563"/>
            <a:ext cx="7326313" cy="1136650"/>
            <a:chOff x="1517290" y="5712533"/>
            <a:chExt cx="7326313" cy="1136650"/>
          </a:xfrm>
        </p:grpSpPr>
        <p:pic>
          <p:nvPicPr>
            <p:cNvPr id="64" name="Picture 33" descr="TP_tmp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290" y="5712533"/>
              <a:ext cx="3651250" cy="525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5" name="Picture 34" descr="TP_tmp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5665" y="5841120"/>
              <a:ext cx="1139825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6" name="Text Box 35"/>
            <p:cNvSpPr txBox="1">
              <a:spLocks noChangeArrowheads="1"/>
            </p:cNvSpPr>
            <p:nvPr/>
          </p:nvSpPr>
          <p:spPr bwMode="auto">
            <a:xfrm>
              <a:off x="5724165" y="5769683"/>
              <a:ext cx="1552575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>
                  <a:solidFill>
                    <a:schemeClr val="accent2"/>
                  </a:solidFill>
                </a:rPr>
                <a:t>with decays:</a:t>
              </a:r>
            </a:p>
          </p:txBody>
        </p:sp>
        <p:pic>
          <p:nvPicPr>
            <p:cNvPr id="67" name="Picture 37" descr="TP_tmp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7290" y="6323720"/>
              <a:ext cx="3651250" cy="525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68" name="Text Box 38"/>
            <p:cNvSpPr txBox="1">
              <a:spLocks noChangeArrowheads="1"/>
            </p:cNvSpPr>
            <p:nvPr/>
          </p:nvSpPr>
          <p:spPr bwMode="auto">
            <a:xfrm>
              <a:off x="5728928" y="6374520"/>
              <a:ext cx="15525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968375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defTabSz="96837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>
                  <a:solidFill>
                    <a:schemeClr val="accent2"/>
                  </a:solidFill>
                </a:rPr>
                <a:t>with decays:</a:t>
              </a:r>
            </a:p>
          </p:txBody>
        </p:sp>
        <p:pic>
          <p:nvPicPr>
            <p:cNvPr id="69" name="Picture 40" descr="TP_tmp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153" y="6442783"/>
              <a:ext cx="1314450" cy="263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2225">
                  <a:solidFill>
                    <a:srgbClr val="0000FF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475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 of reference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rgbClr val="333333"/>
                </a:solidFill>
              </a:rPr>
              <a:t>Another type of symmetry has to do with reference frames moving with respect to one in which the laws of physics are valid (inertial reference frames)</a:t>
            </a:r>
            <a:r>
              <a:rPr lang="en-US" dirty="0" smtClean="0">
                <a:solidFill>
                  <a:srgbClr val="333333"/>
                </a:solidFill>
              </a:rPr>
              <a:t>:</a:t>
            </a:r>
          </a:p>
          <a:p>
            <a:endParaRPr lang="en-US" dirty="0" smtClean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 smtClean="0">
              <a:solidFill>
                <a:srgbClr val="333333"/>
              </a:solidFill>
            </a:endParaRPr>
          </a:p>
          <a:p>
            <a:endParaRPr lang="en-US" dirty="0" smtClean="0">
              <a:solidFill>
                <a:srgbClr val="333333"/>
              </a:solidFill>
            </a:endParaRP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dirty="0"/>
              <a:t>Note that while laws are unchanged between reference frames, quantities are </a:t>
            </a:r>
            <a:r>
              <a:rPr lang="en-US" dirty="0" smtClean="0"/>
              <a:t>not</a:t>
            </a:r>
          </a:p>
          <a:p>
            <a:endParaRPr lang="en-US" dirty="0" smtClean="0"/>
          </a:p>
          <a:p>
            <a:r>
              <a:rPr lang="en-US" dirty="0"/>
              <a:t>The fact that the laws of motion are unchanged between frames, plus the fact that the speed of light is always the same lead to the theory of </a:t>
            </a:r>
            <a:r>
              <a:rPr lang="en-US" i="1" dirty="0"/>
              <a:t>special relativity</a:t>
            </a:r>
            <a:r>
              <a:rPr lang="en-US" dirty="0"/>
              <a:t> with two consequences</a:t>
            </a:r>
          </a:p>
          <a:p>
            <a:pPr lvl="1">
              <a:lnSpc>
                <a:spcPct val="90000"/>
              </a:lnSpc>
              <a:buSzPct val="75000"/>
              <a:buBlip>
                <a:blip r:embed="rId2"/>
              </a:buBlip>
            </a:pPr>
            <a:endParaRPr lang="en-US" dirty="0" smtClean="0"/>
          </a:p>
          <a:p>
            <a:pPr lvl="1">
              <a:lnSpc>
                <a:spcPct val="90000"/>
              </a:lnSpc>
              <a:buSzPct val="75000"/>
              <a:buBlip>
                <a:blip r:embed="rId2"/>
              </a:buBlip>
            </a:pPr>
            <a:r>
              <a:rPr lang="en-US" dirty="0" smtClean="0"/>
              <a:t>Two </a:t>
            </a:r>
            <a:r>
              <a:rPr lang="en-US" dirty="0"/>
              <a:t>events that are simultaneous in one reference frame are not </a:t>
            </a:r>
            <a:r>
              <a:rPr lang="en-US" dirty="0" smtClean="0"/>
              <a:t>necessarily </a:t>
            </a:r>
            <a:r>
              <a:rPr lang="en-US" dirty="0"/>
              <a:t>simultaneous in a reference frame moving with respect to </a:t>
            </a:r>
            <a:r>
              <a:rPr lang="en-US" dirty="0" smtClean="0"/>
              <a:t>it</a:t>
            </a:r>
          </a:p>
          <a:p>
            <a:pPr lvl="1">
              <a:lnSpc>
                <a:spcPct val="90000"/>
              </a:lnSpc>
              <a:buSzPct val="75000"/>
              <a:buBlip>
                <a:blip r:embed="rId2"/>
              </a:buBlip>
            </a:pPr>
            <a:endParaRPr lang="en-US" dirty="0"/>
          </a:p>
          <a:p>
            <a:pPr lvl="1">
              <a:lnSpc>
                <a:spcPct val="90000"/>
              </a:lnSpc>
              <a:buSzPct val="75000"/>
              <a:buBlip>
                <a:blip r:embed="rId2"/>
              </a:buBlip>
            </a:pPr>
            <a:r>
              <a:rPr lang="en-US" dirty="0" smtClean="0"/>
              <a:t>There </a:t>
            </a:r>
            <a:r>
              <a:rPr lang="en-US" dirty="0"/>
              <a:t>are some quantities (called Lorentz scalars) that have values </a:t>
            </a:r>
            <a:r>
              <a:rPr lang="en-US" dirty="0" smtClean="0"/>
              <a:t>independent </a:t>
            </a:r>
            <a:r>
              <a:rPr lang="en-US" dirty="0"/>
              <a:t>of the reference frame in which their value is calculated 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endParaRPr lang="en-US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797785" y="2272044"/>
            <a:ext cx="7432426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 algn="l">
              <a:buFontTx/>
              <a:buNone/>
            </a:pPr>
            <a:r>
              <a:rPr lang="en-US" dirty="0">
                <a:solidFill>
                  <a:srgbClr val="333333"/>
                </a:solidFill>
              </a:rPr>
              <a:t>	</a:t>
            </a:r>
            <a:r>
              <a:rPr lang="en-US" i="1" dirty="0">
                <a:solidFill>
                  <a:srgbClr val="333333"/>
                </a:solidFill>
              </a:rPr>
              <a:t>Physical laws are unchanged when viewed in any reference frame moving at constant velocity with </a:t>
            </a:r>
            <a:r>
              <a:rPr lang="en-US" i="1" dirty="0" smtClean="0">
                <a:solidFill>
                  <a:srgbClr val="333333"/>
                </a:solidFill>
              </a:rPr>
              <a:t>respect </a:t>
            </a:r>
            <a:r>
              <a:rPr lang="en-US" i="1" dirty="0">
                <a:solidFill>
                  <a:srgbClr val="333333"/>
                </a:solidFill>
              </a:rPr>
              <a:t>to one in which the laws are valid 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1082702" y="2192669"/>
            <a:ext cx="7302175" cy="792162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55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</a:t>
            </a:r>
            <a:r>
              <a:rPr lang="en-US" dirty="0" err="1"/>
              <a:t>Kaon</a:t>
            </a:r>
            <a:r>
              <a:rPr lang="en-US" dirty="0"/>
              <a:t> decays to </a:t>
            </a:r>
            <a:r>
              <a:rPr lang="en-US" dirty="0" err="1"/>
              <a:t>pions</a:t>
            </a:r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43681" y="1547723"/>
            <a:ext cx="461887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Suppose </a:t>
            </a:r>
            <a:r>
              <a:rPr lang="en-GB" dirty="0">
                <a:solidFill>
                  <a:schemeClr val="accent2"/>
                </a:solidFill>
              </a:rPr>
              <a:t>at time t=0 make a beam of pure  </a:t>
            </a:r>
          </a:p>
        </p:txBody>
      </p:sp>
      <p:pic>
        <p:nvPicPr>
          <p:cNvPr id="7" name="Picture 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13" y="1560663"/>
            <a:ext cx="35083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62964" y="2669301"/>
            <a:ext cx="4875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Put </a:t>
            </a:r>
            <a:r>
              <a:rPr lang="en-GB" dirty="0">
                <a:solidFill>
                  <a:schemeClr val="accent2"/>
                </a:solidFill>
              </a:rPr>
              <a:t>in the time dependence of wave-function </a:t>
            </a:r>
          </a:p>
        </p:txBody>
      </p:sp>
      <p:pic>
        <p:nvPicPr>
          <p:cNvPr id="9" name="Picture 1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474" y="3170414"/>
            <a:ext cx="3038475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0" name="Picture 1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80" y="2852694"/>
            <a:ext cx="350838" cy="204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93" y="3093994"/>
            <a:ext cx="12271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846143" y="2712163"/>
            <a:ext cx="1171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K</a:t>
            </a:r>
            <a:r>
              <a:rPr lang="en-GB" baseline="-25000">
                <a:solidFill>
                  <a:schemeClr val="accent2"/>
                </a:solidFill>
              </a:rPr>
              <a:t>S</a:t>
            </a:r>
            <a:r>
              <a:rPr lang="en-GB">
                <a:solidFill>
                  <a:schemeClr val="accent2"/>
                </a:solidFill>
              </a:rPr>
              <a:t> mass: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846143" y="3051131"/>
            <a:ext cx="17176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K</a:t>
            </a:r>
            <a:r>
              <a:rPr lang="en-GB" baseline="-25000">
                <a:solidFill>
                  <a:schemeClr val="accent2"/>
                </a:solidFill>
              </a:rPr>
              <a:t>S</a:t>
            </a:r>
            <a:r>
              <a:rPr lang="en-GB">
                <a:solidFill>
                  <a:schemeClr val="accent2"/>
                </a:solidFill>
              </a:rPr>
              <a:t> decay rate: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5846143" y="2705813"/>
            <a:ext cx="3205162" cy="755650"/>
          </a:xfrm>
          <a:prstGeom prst="rect">
            <a:avLst/>
          </a:prstGeom>
          <a:noFill/>
          <a:ln w="22225">
            <a:solidFill>
              <a:srgbClr val="FF6600"/>
            </a:solidFill>
            <a:prstDash val="sysDot"/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346946" y="3820143"/>
            <a:ext cx="9058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NOTE</a:t>
            </a:r>
            <a:r>
              <a:rPr lang="en-GB" dirty="0">
                <a:solidFill>
                  <a:schemeClr val="accent2"/>
                </a:solidFill>
              </a:rPr>
              <a:t> the term                  ensures the K</a:t>
            </a:r>
            <a:r>
              <a:rPr lang="en-GB" baseline="-25000" dirty="0">
                <a:solidFill>
                  <a:schemeClr val="accent2"/>
                </a:solidFill>
              </a:rPr>
              <a:t>S</a:t>
            </a:r>
            <a:r>
              <a:rPr lang="en-GB" dirty="0">
                <a:solidFill>
                  <a:schemeClr val="accent2"/>
                </a:solidFill>
              </a:rPr>
              <a:t> probability density decays exponentially </a:t>
            </a:r>
          </a:p>
        </p:txBody>
      </p:sp>
      <p:pic>
        <p:nvPicPr>
          <p:cNvPr id="16" name="Picture 19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691" y="3826493"/>
            <a:ext cx="847725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2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256" y="2072962"/>
            <a:ext cx="34766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59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319" y="4415213"/>
            <a:ext cx="4527550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1581944" y="4442200"/>
            <a:ext cx="498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i.e.</a:t>
            </a:r>
          </a:p>
        </p:txBody>
      </p:sp>
      <p:sp>
        <p:nvSpPr>
          <p:cNvPr id="33" name="Text Box 64"/>
          <p:cNvSpPr txBox="1">
            <a:spLocks noChangeArrowheads="1"/>
          </p:cNvSpPr>
          <p:nvPr/>
        </p:nvSpPr>
        <p:spPr bwMode="auto">
          <a:xfrm>
            <a:off x="102394" y="1033149"/>
            <a:ext cx="41059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 smtClean="0">
                <a:solidFill>
                  <a:schemeClr val="accent2"/>
                </a:solidFill>
              </a:rPr>
              <a:t> To </a:t>
            </a:r>
            <a:r>
              <a:rPr lang="en-GB" dirty="0">
                <a:solidFill>
                  <a:schemeClr val="accent2"/>
                </a:solidFill>
              </a:rPr>
              <a:t>see how this works algebraically:</a:t>
            </a:r>
          </a:p>
        </p:txBody>
      </p:sp>
    </p:spTree>
    <p:extLst>
      <p:ext uri="{BB962C8B-B14F-4D97-AF65-F5344CB8AC3E}">
        <p14:creationId xmlns:p14="http://schemas.microsoft.com/office/powerpoint/2010/main" val="535168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</a:t>
            </a:r>
            <a:r>
              <a:rPr lang="en-US" dirty="0" err="1"/>
              <a:t>Kaon</a:t>
            </a:r>
            <a:r>
              <a:rPr lang="en-US" dirty="0"/>
              <a:t> decays to </a:t>
            </a:r>
            <a:r>
              <a:rPr lang="en-US" dirty="0" err="1"/>
              <a:t>pions</a:t>
            </a:r>
            <a:endParaRPr lang="en-US" dirty="0"/>
          </a:p>
        </p:txBody>
      </p:sp>
      <p:pic>
        <p:nvPicPr>
          <p:cNvPr id="4" name="Picture 56" descr="mag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306" y="2187568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171710" y="994134"/>
            <a:ext cx="361859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Hence </a:t>
            </a:r>
            <a:r>
              <a:rPr lang="en-GB" dirty="0">
                <a:solidFill>
                  <a:schemeClr val="accent2"/>
                </a:solidFill>
              </a:rPr>
              <a:t>wave-function evolves as </a:t>
            </a:r>
          </a:p>
        </p:txBody>
      </p:sp>
      <p:sp>
        <p:nvSpPr>
          <p:cNvPr id="6" name="Text Box 33"/>
          <p:cNvSpPr txBox="1">
            <a:spLocks noChangeArrowheads="1"/>
          </p:cNvSpPr>
          <p:nvPr/>
        </p:nvSpPr>
        <p:spPr bwMode="auto">
          <a:xfrm>
            <a:off x="323056" y="2265949"/>
            <a:ext cx="102814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Writing  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7" name="Picture 3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2617898"/>
            <a:ext cx="2249488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37"/>
          <p:cNvSpPr txBox="1">
            <a:spLocks noChangeArrowheads="1"/>
          </p:cNvSpPr>
          <p:nvPr/>
        </p:nvSpPr>
        <p:spPr bwMode="auto">
          <a:xfrm>
            <a:off x="3917156" y="2719498"/>
            <a:ext cx="587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and</a:t>
            </a:r>
          </a:p>
        </p:txBody>
      </p:sp>
      <p:pic>
        <p:nvPicPr>
          <p:cNvPr id="9" name="Picture 3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369" y="2617898"/>
            <a:ext cx="2278062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 Box 45"/>
          <p:cNvSpPr txBox="1">
            <a:spLocks noChangeArrowheads="1"/>
          </p:cNvSpPr>
          <p:nvPr/>
        </p:nvSpPr>
        <p:spPr bwMode="auto">
          <a:xfrm>
            <a:off x="428896" y="4260917"/>
            <a:ext cx="682810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The </a:t>
            </a:r>
            <a:r>
              <a:rPr lang="en-GB" dirty="0"/>
              <a:t>decay rate to two </a:t>
            </a:r>
            <a:r>
              <a:rPr lang="en-GB" dirty="0" err="1"/>
              <a:t>pions</a:t>
            </a:r>
            <a:r>
              <a:rPr lang="en-GB" dirty="0">
                <a:solidFill>
                  <a:schemeClr val="accent2"/>
                </a:solidFill>
              </a:rPr>
              <a:t> for a state which was produced </a:t>
            </a:r>
            <a:r>
              <a:rPr lang="en-GB" dirty="0" smtClean="0">
                <a:solidFill>
                  <a:schemeClr val="accent2"/>
                </a:solidFill>
              </a:rPr>
              <a:t>as            </a:t>
            </a:r>
            <a:endParaRPr lang="en-GB" dirty="0">
              <a:solidFill>
                <a:schemeClr val="accent2"/>
              </a:solidFill>
            </a:endParaRPr>
          </a:p>
        </p:txBody>
      </p:sp>
      <p:pic>
        <p:nvPicPr>
          <p:cNvPr id="11" name="Picture 48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694" y="3470753"/>
            <a:ext cx="46132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5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39" y="4688028"/>
            <a:ext cx="6745288" cy="3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5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271" y="4297429"/>
            <a:ext cx="34925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57"/>
          <p:cNvSpPr txBox="1">
            <a:spLocks noChangeArrowheads="1"/>
          </p:cNvSpPr>
          <p:nvPr/>
        </p:nvSpPr>
        <p:spPr bwMode="auto">
          <a:xfrm>
            <a:off x="655909" y="5108642"/>
            <a:ext cx="77628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which is as anticipated, i.e. decays of the short lifetime component </a:t>
            </a:r>
            <a:r>
              <a:rPr lang="en-GB"/>
              <a:t>K</a:t>
            </a:r>
            <a:r>
              <a:rPr lang="en-GB" baseline="-25000"/>
              <a:t>S</a:t>
            </a:r>
          </a:p>
        </p:txBody>
      </p:sp>
      <p:sp>
        <p:nvSpPr>
          <p:cNvPr id="15" name="Rectangle 58"/>
          <p:cNvSpPr>
            <a:spLocks noChangeArrowheads="1"/>
          </p:cNvSpPr>
          <p:nvPr/>
        </p:nvSpPr>
        <p:spPr bwMode="auto">
          <a:xfrm>
            <a:off x="241571" y="4260917"/>
            <a:ext cx="8713788" cy="122396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6" name="Picture 60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6" y="1457318"/>
            <a:ext cx="61309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59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Neutral </a:t>
            </a:r>
            <a:r>
              <a:rPr lang="en-US" dirty="0" err="1" smtClean="0"/>
              <a:t>Kaon</a:t>
            </a:r>
            <a:r>
              <a:rPr lang="en-US" dirty="0" smtClean="0"/>
              <a:t> system to leptons</a:t>
            </a:r>
            <a:endParaRPr lang="en-US" dirty="0"/>
          </a:p>
        </p:txBody>
      </p:sp>
      <p:pic>
        <p:nvPicPr>
          <p:cNvPr id="4" name="Picture 78" descr="magic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487" y="3950971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912" y="988844"/>
            <a:ext cx="440086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can also decay to leptons</a:t>
            </a:r>
          </a:p>
        </p:txBody>
      </p:sp>
      <p:grpSp>
        <p:nvGrpSpPr>
          <p:cNvPr id="6" name="Group 7"/>
          <p:cNvGrpSpPr>
            <a:grpSpLocks noChangeAspect="1"/>
          </p:cNvGrpSpPr>
          <p:nvPr/>
        </p:nvGrpSpPr>
        <p:grpSpPr bwMode="auto">
          <a:xfrm>
            <a:off x="7210425" y="1855329"/>
            <a:ext cx="874712" cy="519112"/>
            <a:chOff x="1782" y="3067"/>
            <a:chExt cx="612" cy="363"/>
          </a:xfrm>
        </p:grpSpPr>
        <p:sp>
          <p:nvSpPr>
            <p:cNvPr id="7" name="Freeform 8"/>
            <p:cNvSpPr>
              <a:spLocks noChangeAspect="1"/>
            </p:cNvSpPr>
            <p:nvPr/>
          </p:nvSpPr>
          <p:spPr bwMode="auto">
            <a:xfrm rot="12625508">
              <a:off x="1849" y="3308"/>
              <a:ext cx="545" cy="122"/>
            </a:xfrm>
            <a:custGeom>
              <a:avLst/>
              <a:gdLst>
                <a:gd name="T0" fmla="*/ 0 w 3378"/>
                <a:gd name="T1" fmla="*/ 318 h 682"/>
                <a:gd name="T2" fmla="*/ 69 w 3378"/>
                <a:gd name="T3" fmla="*/ 163 h 682"/>
                <a:gd name="T4" fmla="*/ 112 w 3378"/>
                <a:gd name="T5" fmla="*/ 76 h 682"/>
                <a:gd name="T6" fmla="*/ 149 w 3378"/>
                <a:gd name="T7" fmla="*/ 33 h 682"/>
                <a:gd name="T8" fmla="*/ 205 w 3378"/>
                <a:gd name="T9" fmla="*/ 8 h 682"/>
                <a:gd name="T10" fmla="*/ 248 w 3378"/>
                <a:gd name="T11" fmla="*/ 27 h 682"/>
                <a:gd name="T12" fmla="*/ 316 w 3378"/>
                <a:gd name="T13" fmla="*/ 95 h 682"/>
                <a:gd name="T14" fmla="*/ 365 w 3378"/>
                <a:gd name="T15" fmla="*/ 200 h 682"/>
                <a:gd name="T16" fmla="*/ 396 w 3378"/>
                <a:gd name="T17" fmla="*/ 293 h 682"/>
                <a:gd name="T18" fmla="*/ 452 w 3378"/>
                <a:gd name="T19" fmla="*/ 423 h 682"/>
                <a:gd name="T20" fmla="*/ 514 w 3378"/>
                <a:gd name="T21" fmla="*/ 565 h 682"/>
                <a:gd name="T22" fmla="*/ 570 w 3378"/>
                <a:gd name="T23" fmla="*/ 646 h 682"/>
                <a:gd name="T24" fmla="*/ 625 w 3378"/>
                <a:gd name="T25" fmla="*/ 676 h 682"/>
                <a:gd name="T26" fmla="*/ 681 w 3378"/>
                <a:gd name="T27" fmla="*/ 639 h 682"/>
                <a:gd name="T28" fmla="*/ 737 w 3378"/>
                <a:gd name="T29" fmla="*/ 577 h 682"/>
                <a:gd name="T30" fmla="*/ 798 w 3378"/>
                <a:gd name="T31" fmla="*/ 441 h 682"/>
                <a:gd name="T32" fmla="*/ 854 w 3378"/>
                <a:gd name="T33" fmla="*/ 299 h 682"/>
                <a:gd name="T34" fmla="*/ 904 w 3378"/>
                <a:gd name="T35" fmla="*/ 182 h 682"/>
                <a:gd name="T36" fmla="*/ 959 w 3378"/>
                <a:gd name="T37" fmla="*/ 64 h 682"/>
                <a:gd name="T38" fmla="*/ 1015 w 3378"/>
                <a:gd name="T39" fmla="*/ 15 h 682"/>
                <a:gd name="T40" fmla="*/ 1064 w 3378"/>
                <a:gd name="T41" fmla="*/ 8 h 682"/>
                <a:gd name="T42" fmla="*/ 1133 w 3378"/>
                <a:gd name="T43" fmla="*/ 64 h 682"/>
                <a:gd name="T44" fmla="*/ 1176 w 3378"/>
                <a:gd name="T45" fmla="*/ 151 h 682"/>
                <a:gd name="T46" fmla="*/ 1232 w 3378"/>
                <a:gd name="T47" fmla="*/ 268 h 682"/>
                <a:gd name="T48" fmla="*/ 1287 w 3378"/>
                <a:gd name="T49" fmla="*/ 404 h 682"/>
                <a:gd name="T50" fmla="*/ 1349 w 3378"/>
                <a:gd name="T51" fmla="*/ 540 h 682"/>
                <a:gd name="T52" fmla="*/ 1399 w 3378"/>
                <a:gd name="T53" fmla="*/ 646 h 682"/>
                <a:gd name="T54" fmla="*/ 1467 w 3378"/>
                <a:gd name="T55" fmla="*/ 676 h 682"/>
                <a:gd name="T56" fmla="*/ 1541 w 3378"/>
                <a:gd name="T57" fmla="*/ 633 h 682"/>
                <a:gd name="T58" fmla="*/ 1603 w 3378"/>
                <a:gd name="T59" fmla="*/ 516 h 682"/>
                <a:gd name="T60" fmla="*/ 1658 w 3378"/>
                <a:gd name="T61" fmla="*/ 386 h 682"/>
                <a:gd name="T62" fmla="*/ 1708 w 3378"/>
                <a:gd name="T63" fmla="*/ 262 h 682"/>
                <a:gd name="T64" fmla="*/ 1770 w 3378"/>
                <a:gd name="T65" fmla="*/ 138 h 682"/>
                <a:gd name="T66" fmla="*/ 1807 w 3378"/>
                <a:gd name="T67" fmla="*/ 64 h 682"/>
                <a:gd name="T68" fmla="*/ 1887 w 3378"/>
                <a:gd name="T69" fmla="*/ 2 h 682"/>
                <a:gd name="T70" fmla="*/ 1974 w 3378"/>
                <a:gd name="T71" fmla="*/ 64 h 682"/>
                <a:gd name="T72" fmla="*/ 2036 w 3378"/>
                <a:gd name="T73" fmla="*/ 182 h 682"/>
                <a:gd name="T74" fmla="*/ 2110 w 3378"/>
                <a:gd name="T75" fmla="*/ 361 h 682"/>
                <a:gd name="T76" fmla="*/ 2178 w 3378"/>
                <a:gd name="T77" fmla="*/ 528 h 682"/>
                <a:gd name="T78" fmla="*/ 2240 w 3378"/>
                <a:gd name="T79" fmla="*/ 639 h 682"/>
                <a:gd name="T80" fmla="*/ 2308 w 3378"/>
                <a:gd name="T81" fmla="*/ 676 h 682"/>
                <a:gd name="T82" fmla="*/ 2388 w 3378"/>
                <a:gd name="T83" fmla="*/ 615 h 682"/>
                <a:gd name="T84" fmla="*/ 2463 w 3378"/>
                <a:gd name="T85" fmla="*/ 491 h 682"/>
                <a:gd name="T86" fmla="*/ 2537 w 3378"/>
                <a:gd name="T87" fmla="*/ 305 h 682"/>
                <a:gd name="T88" fmla="*/ 2599 w 3378"/>
                <a:gd name="T89" fmla="*/ 157 h 682"/>
                <a:gd name="T90" fmla="*/ 2673 w 3378"/>
                <a:gd name="T91" fmla="*/ 33 h 682"/>
                <a:gd name="T92" fmla="*/ 2735 w 3378"/>
                <a:gd name="T93" fmla="*/ 8 h 682"/>
                <a:gd name="T94" fmla="*/ 2815 w 3378"/>
                <a:gd name="T95" fmla="*/ 64 h 682"/>
                <a:gd name="T96" fmla="*/ 2877 w 3378"/>
                <a:gd name="T97" fmla="*/ 188 h 682"/>
                <a:gd name="T98" fmla="*/ 2951 w 3378"/>
                <a:gd name="T99" fmla="*/ 361 h 682"/>
                <a:gd name="T100" fmla="*/ 3019 w 3378"/>
                <a:gd name="T101" fmla="*/ 516 h 682"/>
                <a:gd name="T102" fmla="*/ 3094 w 3378"/>
                <a:gd name="T103" fmla="*/ 652 h 682"/>
                <a:gd name="T104" fmla="*/ 3162 w 3378"/>
                <a:gd name="T105" fmla="*/ 676 h 682"/>
                <a:gd name="T106" fmla="*/ 3236 w 3378"/>
                <a:gd name="T107" fmla="*/ 615 h 682"/>
                <a:gd name="T108" fmla="*/ 3316 w 3378"/>
                <a:gd name="T109" fmla="*/ 454 h 682"/>
                <a:gd name="T110" fmla="*/ 3378 w 3378"/>
                <a:gd name="T111" fmla="*/ 305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8" h="682">
                  <a:moveTo>
                    <a:pt x="0" y="318"/>
                  </a:moveTo>
                  <a:cubicBezTo>
                    <a:pt x="25" y="260"/>
                    <a:pt x="50" y="203"/>
                    <a:pt x="69" y="163"/>
                  </a:cubicBezTo>
                  <a:cubicBezTo>
                    <a:pt x="88" y="123"/>
                    <a:pt x="99" y="98"/>
                    <a:pt x="112" y="76"/>
                  </a:cubicBezTo>
                  <a:cubicBezTo>
                    <a:pt x="125" y="54"/>
                    <a:pt x="133" y="44"/>
                    <a:pt x="149" y="33"/>
                  </a:cubicBezTo>
                  <a:cubicBezTo>
                    <a:pt x="165" y="22"/>
                    <a:pt x="189" y="9"/>
                    <a:pt x="205" y="8"/>
                  </a:cubicBezTo>
                  <a:cubicBezTo>
                    <a:pt x="221" y="7"/>
                    <a:pt x="230" y="13"/>
                    <a:pt x="248" y="27"/>
                  </a:cubicBezTo>
                  <a:cubicBezTo>
                    <a:pt x="266" y="41"/>
                    <a:pt x="297" y="66"/>
                    <a:pt x="316" y="95"/>
                  </a:cubicBezTo>
                  <a:cubicBezTo>
                    <a:pt x="335" y="124"/>
                    <a:pt x="352" y="167"/>
                    <a:pt x="365" y="200"/>
                  </a:cubicBezTo>
                  <a:cubicBezTo>
                    <a:pt x="378" y="233"/>
                    <a:pt x="382" y="256"/>
                    <a:pt x="396" y="293"/>
                  </a:cubicBezTo>
                  <a:cubicBezTo>
                    <a:pt x="410" y="330"/>
                    <a:pt x="432" y="378"/>
                    <a:pt x="452" y="423"/>
                  </a:cubicBezTo>
                  <a:cubicBezTo>
                    <a:pt x="472" y="468"/>
                    <a:pt x="494" y="528"/>
                    <a:pt x="514" y="565"/>
                  </a:cubicBezTo>
                  <a:cubicBezTo>
                    <a:pt x="534" y="602"/>
                    <a:pt x="552" y="628"/>
                    <a:pt x="570" y="646"/>
                  </a:cubicBezTo>
                  <a:cubicBezTo>
                    <a:pt x="588" y="664"/>
                    <a:pt x="607" y="677"/>
                    <a:pt x="625" y="676"/>
                  </a:cubicBezTo>
                  <a:cubicBezTo>
                    <a:pt x="643" y="675"/>
                    <a:pt x="662" y="655"/>
                    <a:pt x="681" y="639"/>
                  </a:cubicBezTo>
                  <a:cubicBezTo>
                    <a:pt x="700" y="623"/>
                    <a:pt x="718" y="610"/>
                    <a:pt x="737" y="577"/>
                  </a:cubicBezTo>
                  <a:cubicBezTo>
                    <a:pt x="756" y="544"/>
                    <a:pt x="778" y="487"/>
                    <a:pt x="798" y="441"/>
                  </a:cubicBezTo>
                  <a:cubicBezTo>
                    <a:pt x="818" y="395"/>
                    <a:pt x="836" y="342"/>
                    <a:pt x="854" y="299"/>
                  </a:cubicBezTo>
                  <a:cubicBezTo>
                    <a:pt x="872" y="256"/>
                    <a:pt x="887" y="221"/>
                    <a:pt x="904" y="182"/>
                  </a:cubicBezTo>
                  <a:cubicBezTo>
                    <a:pt x="921" y="143"/>
                    <a:pt x="941" y="92"/>
                    <a:pt x="959" y="64"/>
                  </a:cubicBezTo>
                  <a:cubicBezTo>
                    <a:pt x="977" y="36"/>
                    <a:pt x="998" y="24"/>
                    <a:pt x="1015" y="15"/>
                  </a:cubicBezTo>
                  <a:cubicBezTo>
                    <a:pt x="1032" y="6"/>
                    <a:pt x="1044" y="0"/>
                    <a:pt x="1064" y="8"/>
                  </a:cubicBezTo>
                  <a:cubicBezTo>
                    <a:pt x="1084" y="16"/>
                    <a:pt x="1114" y="40"/>
                    <a:pt x="1133" y="64"/>
                  </a:cubicBezTo>
                  <a:cubicBezTo>
                    <a:pt x="1152" y="88"/>
                    <a:pt x="1160" y="117"/>
                    <a:pt x="1176" y="151"/>
                  </a:cubicBezTo>
                  <a:cubicBezTo>
                    <a:pt x="1192" y="185"/>
                    <a:pt x="1214" y="226"/>
                    <a:pt x="1232" y="268"/>
                  </a:cubicBezTo>
                  <a:cubicBezTo>
                    <a:pt x="1250" y="310"/>
                    <a:pt x="1268" y="359"/>
                    <a:pt x="1287" y="404"/>
                  </a:cubicBezTo>
                  <a:cubicBezTo>
                    <a:pt x="1306" y="449"/>
                    <a:pt x="1330" y="500"/>
                    <a:pt x="1349" y="540"/>
                  </a:cubicBezTo>
                  <a:cubicBezTo>
                    <a:pt x="1368" y="580"/>
                    <a:pt x="1379" y="623"/>
                    <a:pt x="1399" y="646"/>
                  </a:cubicBezTo>
                  <a:cubicBezTo>
                    <a:pt x="1419" y="669"/>
                    <a:pt x="1443" y="678"/>
                    <a:pt x="1467" y="676"/>
                  </a:cubicBezTo>
                  <a:cubicBezTo>
                    <a:pt x="1491" y="674"/>
                    <a:pt x="1518" y="660"/>
                    <a:pt x="1541" y="633"/>
                  </a:cubicBezTo>
                  <a:cubicBezTo>
                    <a:pt x="1564" y="606"/>
                    <a:pt x="1584" y="557"/>
                    <a:pt x="1603" y="516"/>
                  </a:cubicBezTo>
                  <a:cubicBezTo>
                    <a:pt x="1622" y="475"/>
                    <a:pt x="1641" y="428"/>
                    <a:pt x="1658" y="386"/>
                  </a:cubicBezTo>
                  <a:cubicBezTo>
                    <a:pt x="1675" y="344"/>
                    <a:pt x="1689" y="303"/>
                    <a:pt x="1708" y="262"/>
                  </a:cubicBezTo>
                  <a:cubicBezTo>
                    <a:pt x="1727" y="221"/>
                    <a:pt x="1754" y="171"/>
                    <a:pt x="1770" y="138"/>
                  </a:cubicBezTo>
                  <a:cubicBezTo>
                    <a:pt x="1786" y="105"/>
                    <a:pt x="1788" y="87"/>
                    <a:pt x="1807" y="64"/>
                  </a:cubicBezTo>
                  <a:cubicBezTo>
                    <a:pt x="1826" y="41"/>
                    <a:pt x="1859" y="2"/>
                    <a:pt x="1887" y="2"/>
                  </a:cubicBezTo>
                  <a:cubicBezTo>
                    <a:pt x="1915" y="2"/>
                    <a:pt x="1949" y="34"/>
                    <a:pt x="1974" y="64"/>
                  </a:cubicBezTo>
                  <a:cubicBezTo>
                    <a:pt x="1999" y="94"/>
                    <a:pt x="2013" y="133"/>
                    <a:pt x="2036" y="182"/>
                  </a:cubicBezTo>
                  <a:cubicBezTo>
                    <a:pt x="2059" y="231"/>
                    <a:pt x="2086" y="303"/>
                    <a:pt x="2110" y="361"/>
                  </a:cubicBezTo>
                  <a:cubicBezTo>
                    <a:pt x="2134" y="419"/>
                    <a:pt x="2156" y="482"/>
                    <a:pt x="2178" y="528"/>
                  </a:cubicBezTo>
                  <a:cubicBezTo>
                    <a:pt x="2200" y="574"/>
                    <a:pt x="2218" y="614"/>
                    <a:pt x="2240" y="639"/>
                  </a:cubicBezTo>
                  <a:cubicBezTo>
                    <a:pt x="2262" y="664"/>
                    <a:pt x="2283" y="680"/>
                    <a:pt x="2308" y="676"/>
                  </a:cubicBezTo>
                  <a:cubicBezTo>
                    <a:pt x="2333" y="672"/>
                    <a:pt x="2362" y="646"/>
                    <a:pt x="2388" y="615"/>
                  </a:cubicBezTo>
                  <a:cubicBezTo>
                    <a:pt x="2414" y="584"/>
                    <a:pt x="2438" y="543"/>
                    <a:pt x="2463" y="491"/>
                  </a:cubicBezTo>
                  <a:cubicBezTo>
                    <a:pt x="2488" y="439"/>
                    <a:pt x="2514" y="361"/>
                    <a:pt x="2537" y="305"/>
                  </a:cubicBezTo>
                  <a:cubicBezTo>
                    <a:pt x="2560" y="249"/>
                    <a:pt x="2576" y="202"/>
                    <a:pt x="2599" y="157"/>
                  </a:cubicBezTo>
                  <a:cubicBezTo>
                    <a:pt x="2622" y="112"/>
                    <a:pt x="2650" y="58"/>
                    <a:pt x="2673" y="33"/>
                  </a:cubicBezTo>
                  <a:cubicBezTo>
                    <a:pt x="2696" y="8"/>
                    <a:pt x="2711" y="3"/>
                    <a:pt x="2735" y="8"/>
                  </a:cubicBezTo>
                  <a:cubicBezTo>
                    <a:pt x="2759" y="13"/>
                    <a:pt x="2791" y="34"/>
                    <a:pt x="2815" y="64"/>
                  </a:cubicBezTo>
                  <a:cubicBezTo>
                    <a:pt x="2839" y="94"/>
                    <a:pt x="2854" y="139"/>
                    <a:pt x="2877" y="188"/>
                  </a:cubicBezTo>
                  <a:cubicBezTo>
                    <a:pt x="2900" y="237"/>
                    <a:pt x="2927" y="306"/>
                    <a:pt x="2951" y="361"/>
                  </a:cubicBezTo>
                  <a:cubicBezTo>
                    <a:pt x="2975" y="416"/>
                    <a:pt x="2995" y="468"/>
                    <a:pt x="3019" y="516"/>
                  </a:cubicBezTo>
                  <a:cubicBezTo>
                    <a:pt x="3043" y="564"/>
                    <a:pt x="3070" y="625"/>
                    <a:pt x="3094" y="652"/>
                  </a:cubicBezTo>
                  <a:cubicBezTo>
                    <a:pt x="3118" y="679"/>
                    <a:pt x="3138" y="682"/>
                    <a:pt x="3162" y="676"/>
                  </a:cubicBezTo>
                  <a:cubicBezTo>
                    <a:pt x="3186" y="670"/>
                    <a:pt x="3210" y="652"/>
                    <a:pt x="3236" y="615"/>
                  </a:cubicBezTo>
                  <a:cubicBezTo>
                    <a:pt x="3262" y="578"/>
                    <a:pt x="3292" y="506"/>
                    <a:pt x="3316" y="454"/>
                  </a:cubicBezTo>
                  <a:cubicBezTo>
                    <a:pt x="3340" y="402"/>
                    <a:pt x="3368" y="330"/>
                    <a:pt x="3378" y="305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9"/>
            <p:cNvSpPr>
              <a:spLocks noChangeAspect="1" noChangeArrowheads="1"/>
            </p:cNvSpPr>
            <p:nvPr/>
          </p:nvSpPr>
          <p:spPr bwMode="auto">
            <a:xfrm>
              <a:off x="1782" y="3067"/>
              <a:ext cx="181" cy="1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22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" name="Oval 10" descr="20%"/>
          <p:cNvSpPr>
            <a:spLocks noChangeAspect="1" noChangeArrowheads="1"/>
          </p:cNvSpPr>
          <p:nvPr/>
        </p:nvSpPr>
        <p:spPr bwMode="auto">
          <a:xfrm>
            <a:off x="6302375" y="1587041"/>
            <a:ext cx="274637" cy="593725"/>
          </a:xfrm>
          <a:prstGeom prst="ellipse">
            <a:avLst/>
          </a:prstGeom>
          <a:pattFill prst="pct20">
            <a:fgClr>
              <a:srgbClr val="CC99FF"/>
            </a:fgClr>
            <a:bgClr>
              <a:srgbClr val="FFFFFF"/>
            </a:bgClr>
          </a:pattFill>
          <a:ln w="19050">
            <a:solidFill>
              <a:srgbClr val="CC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12"/>
          <p:cNvSpPr>
            <a:spLocks noChangeAspect="1" noChangeShapeType="1"/>
          </p:cNvSpPr>
          <p:nvPr/>
        </p:nvSpPr>
        <p:spPr bwMode="auto">
          <a:xfrm>
            <a:off x="8021637" y="2493504"/>
            <a:ext cx="515938" cy="3651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1" name="Line 13"/>
          <p:cNvSpPr>
            <a:spLocks noChangeAspect="1" noChangeShapeType="1"/>
          </p:cNvSpPr>
          <p:nvPr/>
        </p:nvSpPr>
        <p:spPr bwMode="auto">
          <a:xfrm>
            <a:off x="8027987" y="2499854"/>
            <a:ext cx="282575" cy="201612"/>
          </a:xfrm>
          <a:prstGeom prst="line">
            <a:avLst/>
          </a:prstGeom>
          <a:noFill/>
          <a:ln w="22225" cap="rnd">
            <a:solidFill>
              <a:srgbClr val="0000FF"/>
            </a:solidFill>
            <a:prstDash val="sysDot"/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2" name="Line 15"/>
          <p:cNvSpPr>
            <a:spLocks noChangeAspect="1" noChangeShapeType="1"/>
          </p:cNvSpPr>
          <p:nvPr/>
        </p:nvSpPr>
        <p:spPr bwMode="auto">
          <a:xfrm rot="6547757">
            <a:off x="8015287" y="2126791"/>
            <a:ext cx="515938" cy="36353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" name="Line 16"/>
          <p:cNvSpPr>
            <a:spLocks noChangeAspect="1" noChangeShapeType="1"/>
          </p:cNvSpPr>
          <p:nvPr/>
        </p:nvSpPr>
        <p:spPr bwMode="auto">
          <a:xfrm rot="6547757">
            <a:off x="8241506" y="2129173"/>
            <a:ext cx="282575" cy="198437"/>
          </a:xfrm>
          <a:prstGeom prst="line">
            <a:avLst/>
          </a:prstGeom>
          <a:noFill/>
          <a:ln w="22225" cap="rnd">
            <a:solidFill>
              <a:srgbClr val="0000FF"/>
            </a:solidFill>
            <a:prstDash val="sysDot"/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4" name="Line 19"/>
          <p:cNvSpPr>
            <a:spLocks noChangeAspect="1" noChangeShapeType="1"/>
          </p:cNvSpPr>
          <p:nvPr/>
        </p:nvSpPr>
        <p:spPr bwMode="auto">
          <a:xfrm>
            <a:off x="6529387" y="2114091"/>
            <a:ext cx="908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5" name="Line 20"/>
          <p:cNvSpPr>
            <a:spLocks noChangeAspect="1" noChangeShapeType="1"/>
          </p:cNvSpPr>
          <p:nvPr/>
        </p:nvSpPr>
        <p:spPr bwMode="auto">
          <a:xfrm flipV="1">
            <a:off x="7437437" y="1660066"/>
            <a:ext cx="811213" cy="4540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6" name="Line 21"/>
          <p:cNvSpPr>
            <a:spLocks noChangeAspect="1" noChangeShapeType="1"/>
          </p:cNvSpPr>
          <p:nvPr/>
        </p:nvSpPr>
        <p:spPr bwMode="auto">
          <a:xfrm>
            <a:off x="6529387" y="1660066"/>
            <a:ext cx="90805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7" name="Line 22"/>
          <p:cNvSpPr>
            <a:spLocks noChangeAspect="1" noChangeShapeType="1"/>
          </p:cNvSpPr>
          <p:nvPr/>
        </p:nvSpPr>
        <p:spPr bwMode="auto">
          <a:xfrm flipV="1">
            <a:off x="7437437" y="1206041"/>
            <a:ext cx="811213" cy="4540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8" name="Oval 23" descr="20%"/>
          <p:cNvSpPr>
            <a:spLocks noChangeAspect="1" noChangeArrowheads="1"/>
          </p:cNvSpPr>
          <p:nvPr/>
        </p:nvSpPr>
        <p:spPr bwMode="auto">
          <a:xfrm>
            <a:off x="8201025" y="1140954"/>
            <a:ext cx="273050" cy="593725"/>
          </a:xfrm>
          <a:prstGeom prst="ellipse">
            <a:avLst/>
          </a:prstGeom>
          <a:pattFill prst="pct20">
            <a:fgClr>
              <a:srgbClr val="CC99FF"/>
            </a:fgClr>
            <a:bgClr>
              <a:srgbClr val="FFFFFF"/>
            </a:bgClr>
          </a:pattFill>
          <a:ln w="19050">
            <a:solidFill>
              <a:srgbClr val="CC99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9" name="Picture 24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512" y="2772904"/>
            <a:ext cx="285750" cy="15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2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7" y="1906129"/>
            <a:ext cx="131763" cy="13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2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300" y="1561641"/>
            <a:ext cx="131762" cy="1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" name="Line 28"/>
          <p:cNvSpPr>
            <a:spLocks noChangeAspect="1" noChangeShapeType="1"/>
          </p:cNvSpPr>
          <p:nvPr/>
        </p:nvSpPr>
        <p:spPr bwMode="auto">
          <a:xfrm>
            <a:off x="6691312" y="2207031"/>
            <a:ext cx="323850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3" name="Line 29"/>
          <p:cNvSpPr>
            <a:spLocks noChangeAspect="1" noChangeShapeType="1"/>
          </p:cNvSpPr>
          <p:nvPr/>
        </p:nvSpPr>
        <p:spPr bwMode="auto">
          <a:xfrm rot="10800000">
            <a:off x="6884987" y="1660066"/>
            <a:ext cx="325438" cy="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4" name="Line 30"/>
          <p:cNvSpPr>
            <a:spLocks noChangeAspect="1" noChangeShapeType="1"/>
          </p:cNvSpPr>
          <p:nvPr/>
        </p:nvSpPr>
        <p:spPr bwMode="auto">
          <a:xfrm rot="10800000" flipV="1">
            <a:off x="7729537" y="1336216"/>
            <a:ext cx="292100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25" name="Line 31"/>
          <p:cNvSpPr>
            <a:spLocks noChangeAspect="1" noChangeShapeType="1"/>
          </p:cNvSpPr>
          <p:nvPr/>
        </p:nvSpPr>
        <p:spPr bwMode="auto">
          <a:xfrm flipV="1">
            <a:off x="7664450" y="1823579"/>
            <a:ext cx="290512" cy="161925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26" name="Picture 3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1985504"/>
            <a:ext cx="223837" cy="201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7" name="Picture 35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7" y="1734679"/>
            <a:ext cx="314325" cy="31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8" name="Picture 3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5" y="1380666"/>
            <a:ext cx="182562" cy="23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" name="Picture 38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737" y="1199691"/>
            <a:ext cx="315913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333399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0" name="Picture 45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2" y="1405634"/>
            <a:ext cx="1843088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1" name="Picture 48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1408809"/>
            <a:ext cx="172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2" name="Picture 50" descr="TP_tmp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1912046"/>
            <a:ext cx="1695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3" name="Picture 51" descr="TP_tmp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2" y="1881884"/>
            <a:ext cx="18129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" name="Text Box 53"/>
          <p:cNvSpPr txBox="1">
            <a:spLocks noChangeArrowheads="1"/>
          </p:cNvSpPr>
          <p:nvPr/>
        </p:nvSpPr>
        <p:spPr bwMode="auto">
          <a:xfrm>
            <a:off x="61912" y="2342739"/>
            <a:ext cx="547807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/>
              <a:t> Note</a:t>
            </a:r>
            <a:r>
              <a:rPr lang="en-GB" dirty="0"/>
              <a:t>:</a:t>
            </a:r>
            <a:r>
              <a:rPr lang="en-GB" dirty="0">
                <a:solidFill>
                  <a:schemeClr val="accent2"/>
                </a:solidFill>
              </a:rPr>
              <a:t> the final states are not CP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which is why we express these decays in terms of </a:t>
            </a:r>
          </a:p>
        </p:txBody>
      </p:sp>
      <p:pic>
        <p:nvPicPr>
          <p:cNvPr id="35" name="Picture 54" descr="TP_tmp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05" y="2543149"/>
            <a:ext cx="817563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6" name="Text Box 55"/>
          <p:cNvSpPr txBox="1">
            <a:spLocks noChangeArrowheads="1"/>
          </p:cNvSpPr>
          <p:nvPr/>
        </p:nvSpPr>
        <p:spPr bwMode="auto">
          <a:xfrm>
            <a:off x="61912" y="3000396"/>
            <a:ext cx="828625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chemeClr val="accent2"/>
                </a:solidFill>
              </a:rPr>
              <a:t>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propagate as combined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of weak + strong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</a:t>
            </a:r>
            <a:r>
              <a:rPr lang="en-GB" dirty="0" smtClean="0">
                <a:solidFill>
                  <a:schemeClr val="accent2"/>
                </a:solidFill>
              </a:rPr>
              <a:t>interaction </a:t>
            </a:r>
            <a:r>
              <a:rPr lang="en-GB" dirty="0">
                <a:solidFill>
                  <a:schemeClr val="accent2"/>
                </a:solidFill>
              </a:rPr>
              <a:t>i.e. the                . The </a:t>
            </a:r>
            <a:r>
              <a:rPr lang="en-GB" dirty="0">
                <a:solidFill>
                  <a:srgbClr val="FF0000"/>
                </a:solidFill>
              </a:rPr>
              <a:t>main </a:t>
            </a:r>
            <a:r>
              <a:rPr lang="en-GB" dirty="0">
                <a:solidFill>
                  <a:schemeClr val="accent2"/>
                </a:solidFill>
              </a:rPr>
              <a:t>decay modes/branching fractions are:  </a:t>
            </a:r>
          </a:p>
        </p:txBody>
      </p:sp>
      <p:pic>
        <p:nvPicPr>
          <p:cNvPr id="37" name="Picture 57" descr="TP_tm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44" y="3357199"/>
            <a:ext cx="788988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8" name="Picture 62" descr="TP_tmp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3920809"/>
            <a:ext cx="1890712" cy="210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9" name="Rectangle 65"/>
          <p:cNvSpPr>
            <a:spLocks noChangeArrowheads="1"/>
          </p:cNvSpPr>
          <p:nvPr/>
        </p:nvSpPr>
        <p:spPr bwMode="auto">
          <a:xfrm>
            <a:off x="603250" y="3835084"/>
            <a:ext cx="3779837" cy="22669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0" name="Rectangle 70"/>
          <p:cNvSpPr>
            <a:spLocks noChangeArrowheads="1"/>
          </p:cNvSpPr>
          <p:nvPr/>
        </p:nvSpPr>
        <p:spPr bwMode="auto">
          <a:xfrm>
            <a:off x="4672012" y="3835084"/>
            <a:ext cx="3779838" cy="226695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41" name="Picture 72" descr="TP_tmp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2" y="3920809"/>
            <a:ext cx="189071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2" name="Picture 74" descr="TP_tmp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12" y="3946209"/>
            <a:ext cx="1236663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3" name="Picture 75" descr="TP_tmp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3946209"/>
            <a:ext cx="123825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4" name="Text Box 77"/>
          <p:cNvSpPr txBox="1">
            <a:spLocks noChangeArrowheads="1"/>
          </p:cNvSpPr>
          <p:nvPr/>
        </p:nvSpPr>
        <p:spPr bwMode="auto">
          <a:xfrm>
            <a:off x="117997" y="6192063"/>
            <a:ext cx="8107004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 </a:t>
            </a:r>
            <a:r>
              <a:rPr lang="en-GB" dirty="0" err="1" smtClean="0">
                <a:solidFill>
                  <a:schemeClr val="accent2"/>
                </a:solidFill>
              </a:rPr>
              <a:t>Leptonic</a:t>
            </a:r>
            <a:r>
              <a:rPr lang="en-GB" dirty="0" smtClean="0">
                <a:solidFill>
                  <a:schemeClr val="accent2"/>
                </a:solidFill>
              </a:rPr>
              <a:t> decays are more likely for the K-long because the three pion decay</a:t>
            </a: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modes have a lower decay rate than the two pion modes of the K-short</a:t>
            </a:r>
          </a:p>
        </p:txBody>
      </p:sp>
    </p:spTree>
    <p:extLst>
      <p:ext uri="{BB962C8B-B14F-4D97-AF65-F5344CB8AC3E}">
        <p14:creationId xmlns:p14="http://schemas.microsoft.com/office/powerpoint/2010/main" val="194452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 violation in the </a:t>
            </a:r>
            <a:r>
              <a:rPr lang="en-US" dirty="0" err="1" smtClean="0"/>
              <a:t>Kaon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2385" y="1007393"/>
            <a:ext cx="8453253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So far we have ignored CP violation in the neutral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system</a:t>
            </a:r>
          </a:p>
          <a:p>
            <a:pPr>
              <a:buClr>
                <a:srgbClr val="FF0000"/>
              </a:buClr>
              <a:buFont typeface="Wingdings" charset="0"/>
              <a:buChar char="«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Identified the K-short as the CP-even state and the K-long as the CP-odd state</a:t>
            </a:r>
          </a:p>
        </p:txBody>
      </p:sp>
      <p:pic>
        <p:nvPicPr>
          <p:cNvPr id="6" name="Picture 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" y="2059553"/>
            <a:ext cx="36512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7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373" y="2202428"/>
            <a:ext cx="11382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642485" y="2130990"/>
            <a:ext cx="15541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 decays:</a:t>
            </a:r>
          </a:p>
        </p:txBody>
      </p:sp>
      <p:pic>
        <p:nvPicPr>
          <p:cNvPr id="9" name="Picture 9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" y="2599303"/>
            <a:ext cx="36512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48835" y="2650103"/>
            <a:ext cx="1550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 decays:</a:t>
            </a:r>
          </a:p>
        </p:txBody>
      </p:sp>
      <p:pic>
        <p:nvPicPr>
          <p:cNvPr id="11" name="Picture 11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273" y="2718365"/>
            <a:ext cx="1314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7856748" y="2132578"/>
            <a:ext cx="104140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+1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7858335" y="2607240"/>
            <a:ext cx="984250" cy="388938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-1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06594" y="3326317"/>
            <a:ext cx="8111212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smtClean="0">
                <a:solidFill>
                  <a:schemeClr val="accent2"/>
                </a:solidFill>
              </a:rPr>
              <a:t> At </a:t>
            </a:r>
            <a:r>
              <a:rPr lang="en-GB" dirty="0">
                <a:solidFill>
                  <a:schemeClr val="accent2"/>
                </a:solidFill>
              </a:rPr>
              <a:t>a long distance from the production point a beam of neutral </a:t>
            </a:r>
            <a:r>
              <a:rPr lang="en-GB" dirty="0" err="1">
                <a:solidFill>
                  <a:schemeClr val="accent2"/>
                </a:solidFill>
              </a:rPr>
              <a:t>kaons</a:t>
            </a:r>
            <a:r>
              <a:rPr lang="en-GB" dirty="0">
                <a:solidFill>
                  <a:schemeClr val="accent2"/>
                </a:solidFill>
              </a:rPr>
              <a:t> will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be 100% K-long  (the K-short component will have decayed away). Hence,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if CP is conserved, would expect to see only three-pion decays.</a:t>
            </a:r>
          </a:p>
        </p:txBody>
      </p:sp>
    </p:spTree>
    <p:extLst>
      <p:ext uri="{BB962C8B-B14F-4D97-AF65-F5344CB8AC3E}">
        <p14:creationId xmlns:p14="http://schemas.microsoft.com/office/powerpoint/2010/main" val="2993434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the </a:t>
            </a:r>
            <a:r>
              <a:rPr lang="en-US" dirty="0" err="1"/>
              <a:t>Kaon</a:t>
            </a:r>
            <a:r>
              <a:rPr lang="en-US" dirty="0"/>
              <a:t> system</a:t>
            </a:r>
          </a:p>
        </p:txBody>
      </p:sp>
      <p:pic>
        <p:nvPicPr>
          <p:cNvPr id="4" name="Picture 36" descr="magi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10" y="1357703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89654" y="1027235"/>
            <a:ext cx="728153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In 1964  Fitch &amp; Cronin </a:t>
            </a:r>
            <a:r>
              <a:rPr lang="en-GB" dirty="0" smtClean="0">
                <a:solidFill>
                  <a:schemeClr val="accent2"/>
                </a:solidFill>
              </a:rPr>
              <a:t>observed </a:t>
            </a:r>
            <a:r>
              <a:rPr lang="en-GB" dirty="0">
                <a:solidFill>
                  <a:schemeClr val="accent2"/>
                </a:solidFill>
              </a:rPr>
              <a:t>45                            decays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in a sample of 22700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decays a long distance from </a:t>
            </a:r>
            <a:r>
              <a:rPr lang="en-GB" dirty="0" smtClean="0">
                <a:solidFill>
                  <a:schemeClr val="accent2"/>
                </a:solidFill>
              </a:rPr>
              <a:t>the  production </a:t>
            </a:r>
            <a:r>
              <a:rPr lang="en-GB" dirty="0">
                <a:solidFill>
                  <a:schemeClr val="accent2"/>
                </a:solidFill>
              </a:rPr>
              <a:t>point</a:t>
            </a:r>
          </a:p>
        </p:txBody>
      </p:sp>
      <p:pic>
        <p:nvPicPr>
          <p:cNvPr id="6" name="Picture 16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26" y="1037028"/>
            <a:ext cx="14605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18"/>
          <p:cNvSpPr txBox="1">
            <a:spLocks noChangeArrowheads="1"/>
          </p:cNvSpPr>
          <p:nvPr/>
        </p:nvSpPr>
        <p:spPr bwMode="auto">
          <a:xfrm>
            <a:off x="2489835" y="1960953"/>
            <a:ext cx="3741738" cy="419100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2000" dirty="0">
                <a:solidFill>
                  <a:srgbClr val="FF0000"/>
                </a:solidFill>
              </a:rPr>
              <a:t>Weak interactions violate CP </a:t>
            </a:r>
          </a:p>
        </p:txBody>
      </p:sp>
      <p:sp>
        <p:nvSpPr>
          <p:cNvPr id="8" name="AutoShape 19"/>
          <p:cNvSpPr>
            <a:spLocks noChangeArrowheads="1"/>
          </p:cNvSpPr>
          <p:nvPr/>
        </p:nvSpPr>
        <p:spPr bwMode="auto">
          <a:xfrm>
            <a:off x="1913313" y="2033978"/>
            <a:ext cx="4318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75248" y="2651534"/>
            <a:ext cx="8786678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 CP </a:t>
            </a:r>
            <a:r>
              <a:rPr lang="en-GB" dirty="0">
                <a:solidFill>
                  <a:schemeClr val="accent2"/>
                </a:solidFill>
              </a:rPr>
              <a:t>is violated in </a:t>
            </a:r>
            <a:r>
              <a:rPr lang="en-GB" dirty="0" err="1">
                <a:solidFill>
                  <a:schemeClr val="accent2"/>
                </a:solidFill>
              </a:rPr>
              <a:t>hadronic</a:t>
            </a:r>
            <a:r>
              <a:rPr lang="en-GB" dirty="0">
                <a:solidFill>
                  <a:schemeClr val="accent2"/>
                </a:solidFill>
              </a:rPr>
              <a:t> weak interactions, </a:t>
            </a:r>
            <a:r>
              <a:rPr lang="en-GB" dirty="0" smtClean="0">
                <a:solidFill>
                  <a:schemeClr val="accent2"/>
                </a:solidFill>
              </a:rPr>
              <a:t>but </a:t>
            </a:r>
            <a:r>
              <a:rPr lang="en-GB" dirty="0">
                <a:solidFill>
                  <a:schemeClr val="accent2"/>
                </a:solidFill>
              </a:rPr>
              <a:t>only at the level of 2 parts in 1000</a:t>
            </a:r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1647746" y="3481542"/>
            <a:ext cx="5041900" cy="1512887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1" name="Picture 30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83" y="3567267"/>
            <a:ext cx="1865313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31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08" y="3592667"/>
            <a:ext cx="123666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32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783" y="3589492"/>
            <a:ext cx="896938" cy="13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 Box 34"/>
          <p:cNvSpPr txBox="1">
            <a:spLocks noChangeArrowheads="1"/>
          </p:cNvSpPr>
          <p:nvPr/>
        </p:nvSpPr>
        <p:spPr bwMode="auto">
          <a:xfrm>
            <a:off x="1632830" y="3115375"/>
            <a:ext cx="1863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rgbClr val="FF0000"/>
                </a:solidFill>
              </a:rPr>
              <a:t>K</a:t>
            </a:r>
            <a:r>
              <a:rPr lang="en-GB" baseline="-25000" dirty="0">
                <a:solidFill>
                  <a:srgbClr val="FF0000"/>
                </a:solidFill>
              </a:rPr>
              <a:t>L</a:t>
            </a:r>
            <a:r>
              <a:rPr lang="en-GB" dirty="0">
                <a:solidFill>
                  <a:srgbClr val="FF0000"/>
                </a:solidFill>
              </a:rPr>
              <a:t> to pion BRs:</a:t>
            </a:r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5537121" y="4275292"/>
            <a:ext cx="1042987" cy="6477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pic>
        <p:nvPicPr>
          <p:cNvPr id="18" name="Picture 17" descr="135cb4e491ad221de29c3af9e3732e27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90" y="146793"/>
            <a:ext cx="1567070" cy="11135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9" name="TextBox 18"/>
          <p:cNvSpPr txBox="1"/>
          <p:nvPr/>
        </p:nvSpPr>
        <p:spPr>
          <a:xfrm>
            <a:off x="7600042" y="1346203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J. Cronin, V. Fitch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822568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the </a:t>
            </a:r>
            <a:r>
              <a:rPr lang="en-US" dirty="0" err="1"/>
              <a:t>Kaon</a:t>
            </a:r>
            <a:r>
              <a:rPr lang="en-US" dirty="0"/>
              <a:t>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71" y="1076145"/>
            <a:ext cx="7709141" cy="57818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4189" y="1076145"/>
            <a:ext cx="8850752" cy="12409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6-112-63-335p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5369">
            <a:off x="6560809" y="727124"/>
            <a:ext cx="2415616" cy="3179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211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the </a:t>
            </a:r>
            <a:r>
              <a:rPr lang="en-US" dirty="0" err="1"/>
              <a:t>Kaon</a:t>
            </a:r>
            <a:r>
              <a:rPr lang="en-US" dirty="0"/>
              <a:t> system</a:t>
            </a:r>
          </a:p>
        </p:txBody>
      </p:sp>
      <p:pic>
        <p:nvPicPr>
          <p:cNvPr id="5" name="Picture 65" descr="magic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4645357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9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2022570"/>
            <a:ext cx="317023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12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38" y="2000345"/>
            <a:ext cx="319881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23825" y="1106487"/>
            <a:ext cx="79232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sz="2000">
                <a:solidFill>
                  <a:srgbClr val="FF0000"/>
                </a:solidFill>
              </a:rPr>
              <a:t>Two possible explanations of CP violation in the kaon system: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482600" y="1430337"/>
            <a:ext cx="843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000" dirty="0" err="1">
                <a:sym typeface="Wingdings" charset="0"/>
              </a:rPr>
              <a:t>i</a:t>
            </a:r>
            <a:r>
              <a:rPr lang="en-GB" sz="2000" dirty="0">
                <a:sym typeface="Wingdings" charset="0"/>
              </a:rPr>
              <a:t>)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The </a:t>
            </a:r>
            <a:r>
              <a:rPr lang="en-GB" sz="2000" dirty="0"/>
              <a:t>K</a:t>
            </a:r>
            <a:r>
              <a:rPr lang="en-GB" sz="2000" baseline="-25000" dirty="0"/>
              <a:t>S</a:t>
            </a:r>
            <a:r>
              <a:rPr lang="en-GB" dirty="0">
                <a:solidFill>
                  <a:schemeClr val="accent2"/>
                </a:solidFill>
              </a:rPr>
              <a:t> and </a:t>
            </a:r>
            <a:r>
              <a:rPr lang="en-GB" sz="2000" dirty="0"/>
              <a:t>K</a:t>
            </a:r>
            <a:r>
              <a:rPr lang="en-GB" sz="2000" baseline="-25000" dirty="0"/>
              <a:t>L</a:t>
            </a:r>
            <a:r>
              <a:rPr lang="en-GB" dirty="0">
                <a:solidFill>
                  <a:schemeClr val="accent2"/>
                </a:solidFill>
              </a:rPr>
              <a:t> do not correspond exactly to the CP </a:t>
            </a:r>
            <a:r>
              <a:rPr lang="en-GB" dirty="0" err="1">
                <a:solidFill>
                  <a:schemeClr val="accent2"/>
                </a:solidFill>
              </a:rPr>
              <a:t>eigenstates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sz="2000" dirty="0"/>
              <a:t>K</a:t>
            </a:r>
            <a:r>
              <a:rPr lang="en-GB" sz="2000" baseline="-25000" dirty="0"/>
              <a:t>1</a:t>
            </a:r>
            <a:r>
              <a:rPr lang="en-GB" dirty="0">
                <a:solidFill>
                  <a:schemeClr val="accent2"/>
                </a:solidFill>
              </a:rPr>
              <a:t> and </a:t>
            </a:r>
            <a:r>
              <a:rPr lang="en-GB" sz="2000" dirty="0"/>
              <a:t>K</a:t>
            </a:r>
            <a:r>
              <a:rPr lang="en-GB" sz="2000" baseline="-25000" dirty="0"/>
              <a:t>2</a:t>
            </a:r>
          </a:p>
        </p:txBody>
      </p:sp>
      <p:pic>
        <p:nvPicPr>
          <p:cNvPr id="10" name="Picture 16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25" y="2829885"/>
            <a:ext cx="166528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" name="Text Box 17"/>
          <p:cNvSpPr txBox="1">
            <a:spLocks noChangeArrowheads="1"/>
          </p:cNvSpPr>
          <p:nvPr/>
        </p:nvSpPr>
        <p:spPr bwMode="auto">
          <a:xfrm>
            <a:off x="1031875" y="2829885"/>
            <a:ext cx="6381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chemeClr val="accent2"/>
                </a:solidFill>
              </a:rPr>
              <a:t>with</a:t>
            </a:r>
          </a:p>
        </p:txBody>
      </p:sp>
      <p:sp>
        <p:nvSpPr>
          <p:cNvPr id="12" name="Text Box 19"/>
          <p:cNvSpPr txBox="1">
            <a:spLocks noChangeArrowheads="1"/>
          </p:cNvSpPr>
          <p:nvPr/>
        </p:nvSpPr>
        <p:spPr bwMode="auto">
          <a:xfrm>
            <a:off x="663575" y="3376945"/>
            <a:ext cx="705543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In </a:t>
            </a:r>
            <a:r>
              <a:rPr lang="en-GB" dirty="0">
                <a:solidFill>
                  <a:schemeClr val="accent2"/>
                </a:solidFill>
              </a:rPr>
              <a:t>this case the observation of                          is accounted for by: </a:t>
            </a:r>
          </a:p>
        </p:txBody>
      </p:sp>
      <p:pic>
        <p:nvPicPr>
          <p:cNvPr id="13" name="Picture 20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362" y="3453145"/>
            <a:ext cx="113982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21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88" y="3772232"/>
            <a:ext cx="3738562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Line 22"/>
          <p:cNvSpPr>
            <a:spLocks noChangeShapeType="1"/>
          </p:cNvSpPr>
          <p:nvPr/>
        </p:nvSpPr>
        <p:spPr bwMode="auto">
          <a:xfrm>
            <a:off x="5365750" y="4348495"/>
            <a:ext cx="0" cy="611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7" name="Picture 26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4851732"/>
            <a:ext cx="555625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Line 27"/>
          <p:cNvSpPr>
            <a:spLocks noChangeShapeType="1"/>
          </p:cNvSpPr>
          <p:nvPr/>
        </p:nvSpPr>
        <p:spPr bwMode="auto">
          <a:xfrm>
            <a:off x="6265863" y="4348495"/>
            <a:ext cx="0" cy="250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>
            <a:off x="6265863" y="4599320"/>
            <a:ext cx="5032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20" name="Picture 30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638" y="4491370"/>
            <a:ext cx="379412" cy="1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7507288" y="4354845"/>
            <a:ext cx="1042987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+1</a:t>
            </a:r>
          </a:p>
        </p:txBody>
      </p:sp>
      <p:sp>
        <p:nvSpPr>
          <p:cNvPr id="22" name="Text Box 32"/>
          <p:cNvSpPr txBox="1">
            <a:spLocks noChangeArrowheads="1"/>
          </p:cNvSpPr>
          <p:nvPr/>
        </p:nvSpPr>
        <p:spPr bwMode="auto">
          <a:xfrm>
            <a:off x="6734175" y="4780295"/>
            <a:ext cx="98425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-1</a:t>
            </a:r>
          </a:p>
        </p:txBody>
      </p:sp>
      <p:sp>
        <p:nvSpPr>
          <p:cNvPr id="40" name="Rectangle 62"/>
          <p:cNvSpPr>
            <a:spLocks noChangeArrowheads="1"/>
          </p:cNvSpPr>
          <p:nvPr/>
        </p:nvSpPr>
        <p:spPr bwMode="auto">
          <a:xfrm>
            <a:off x="1347788" y="1986057"/>
            <a:ext cx="3419475" cy="6842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1" name="Rectangle 63"/>
          <p:cNvSpPr>
            <a:spLocks noChangeArrowheads="1"/>
          </p:cNvSpPr>
          <p:nvPr/>
        </p:nvSpPr>
        <p:spPr bwMode="auto">
          <a:xfrm>
            <a:off x="4948238" y="1986057"/>
            <a:ext cx="3419475" cy="6842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43" name="Line 24"/>
          <p:cNvSpPr>
            <a:spLocks noChangeShapeType="1"/>
          </p:cNvSpPr>
          <p:nvPr/>
        </p:nvSpPr>
        <p:spPr bwMode="auto">
          <a:xfrm>
            <a:off x="5365750" y="4953612"/>
            <a:ext cx="5032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91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the </a:t>
            </a:r>
            <a:r>
              <a:rPr lang="en-US" dirty="0" err="1"/>
              <a:t>Kaon</a:t>
            </a:r>
            <a:r>
              <a:rPr lang="en-US" dirty="0"/>
              <a:t> system</a:t>
            </a:r>
          </a:p>
        </p:txBody>
      </p:sp>
      <p:sp>
        <p:nvSpPr>
          <p:cNvPr id="5" name="Text Box 34"/>
          <p:cNvSpPr txBox="1">
            <a:spLocks noChangeArrowheads="1"/>
          </p:cNvSpPr>
          <p:nvPr/>
        </p:nvSpPr>
        <p:spPr bwMode="auto">
          <a:xfrm>
            <a:off x="272008" y="1132174"/>
            <a:ext cx="4176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000" dirty="0">
                <a:sym typeface="Wingdings" charset="0"/>
              </a:rPr>
              <a:t>ii)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 </a:t>
            </a:r>
            <a:r>
              <a:rPr lang="en-GB" dirty="0">
                <a:solidFill>
                  <a:srgbClr val="FF0000"/>
                </a:solidFill>
                <a:sym typeface="Wingdings" charset="0"/>
              </a:rPr>
              <a:t>and/or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 </a:t>
            </a:r>
            <a:r>
              <a:rPr lang="en-GB" dirty="0">
                <a:solidFill>
                  <a:schemeClr val="accent2"/>
                </a:solidFill>
              </a:rPr>
              <a:t>CP is violated in the decay </a:t>
            </a:r>
            <a:endParaRPr lang="en-GB" sz="2000" baseline="-25000" dirty="0"/>
          </a:p>
        </p:txBody>
      </p:sp>
      <p:sp>
        <p:nvSpPr>
          <p:cNvPr id="6" name="Line 37"/>
          <p:cNvSpPr>
            <a:spLocks noChangeShapeType="1"/>
          </p:cNvSpPr>
          <p:nvPr/>
        </p:nvSpPr>
        <p:spPr bwMode="auto">
          <a:xfrm>
            <a:off x="3729583" y="2218167"/>
            <a:ext cx="0" cy="611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7" name="Line 38"/>
          <p:cNvSpPr>
            <a:spLocks noChangeShapeType="1"/>
          </p:cNvSpPr>
          <p:nvPr/>
        </p:nvSpPr>
        <p:spPr bwMode="auto">
          <a:xfrm>
            <a:off x="3729583" y="2829354"/>
            <a:ext cx="5032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" name="Line 40"/>
          <p:cNvSpPr>
            <a:spLocks noChangeShapeType="1"/>
          </p:cNvSpPr>
          <p:nvPr/>
        </p:nvSpPr>
        <p:spPr bwMode="auto">
          <a:xfrm>
            <a:off x="3801021" y="2183242"/>
            <a:ext cx="0" cy="250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>
            <a:off x="3801021" y="2434067"/>
            <a:ext cx="5032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0" name="Text Box 43"/>
          <p:cNvSpPr txBox="1">
            <a:spLocks noChangeArrowheads="1"/>
          </p:cNvSpPr>
          <p:nvPr/>
        </p:nvSpPr>
        <p:spPr bwMode="auto">
          <a:xfrm>
            <a:off x="5042446" y="2189592"/>
            <a:ext cx="985837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-1</a:t>
            </a:r>
          </a:p>
        </p:txBody>
      </p:sp>
      <p:sp>
        <p:nvSpPr>
          <p:cNvPr id="11" name="Text Box 44"/>
          <p:cNvSpPr txBox="1">
            <a:spLocks noChangeArrowheads="1"/>
          </p:cNvSpPr>
          <p:nvPr/>
        </p:nvSpPr>
        <p:spPr bwMode="auto">
          <a:xfrm>
            <a:off x="4305846" y="1757792"/>
            <a:ext cx="98425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-1</a:t>
            </a:r>
          </a:p>
        </p:txBody>
      </p:sp>
      <p:pic>
        <p:nvPicPr>
          <p:cNvPr id="12" name="Picture 45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896" y="1786367"/>
            <a:ext cx="134302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Text Box 48"/>
          <p:cNvSpPr txBox="1">
            <a:spLocks noChangeArrowheads="1"/>
          </p:cNvSpPr>
          <p:nvPr/>
        </p:nvSpPr>
        <p:spPr bwMode="auto">
          <a:xfrm>
            <a:off x="5048796" y="2621392"/>
            <a:ext cx="1041400" cy="388937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>
                <a:solidFill>
                  <a:srgbClr val="FF0000"/>
                </a:solidFill>
              </a:rPr>
              <a:t>CP = +1</a:t>
            </a:r>
          </a:p>
        </p:txBody>
      </p:sp>
      <p:pic>
        <p:nvPicPr>
          <p:cNvPr id="14" name="Picture 4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208" y="2326117"/>
            <a:ext cx="557213" cy="176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5" name="Picture 50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71" y="2721404"/>
            <a:ext cx="381000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" name="Picture 53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751" y="2183242"/>
            <a:ext cx="28416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55"/>
          <p:cNvSpPr txBox="1">
            <a:spLocks noChangeArrowheads="1"/>
          </p:cNvSpPr>
          <p:nvPr/>
        </p:nvSpPr>
        <p:spPr bwMode="auto">
          <a:xfrm>
            <a:off x="6397858" y="2183242"/>
            <a:ext cx="2085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Parameterised by</a:t>
            </a:r>
          </a:p>
        </p:txBody>
      </p:sp>
    </p:spTree>
    <p:extLst>
      <p:ext uri="{BB962C8B-B14F-4D97-AF65-F5344CB8AC3E}">
        <p14:creationId xmlns:p14="http://schemas.microsoft.com/office/powerpoint/2010/main" val="66537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the </a:t>
            </a:r>
            <a:r>
              <a:rPr lang="en-US" dirty="0" err="1"/>
              <a:t>Kaon</a:t>
            </a:r>
            <a:r>
              <a:rPr lang="en-US" dirty="0"/>
              <a:t> system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625536" y="1457052"/>
            <a:ext cx="7759700" cy="26964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buFont typeface="Monotype Sorts" charset="0"/>
              <a:buNone/>
              <a:defRPr/>
            </a:pPr>
            <a:endParaRPr lang="de-DE" sz="2200" dirty="0" smtClean="0"/>
          </a:p>
          <a:p>
            <a:pPr>
              <a:buFont typeface="Monotype Sorts" charset="0"/>
              <a:buNone/>
              <a:defRPr/>
            </a:pPr>
            <a:r>
              <a:rPr lang="de-DE" sz="2200" dirty="0" smtClean="0">
                <a:solidFill>
                  <a:srgbClr val="3399FF"/>
                </a:solidFill>
              </a:rPr>
              <a:t>K</a:t>
            </a:r>
            <a:r>
              <a:rPr lang="de-DE" sz="2200" baseline="-25000" dirty="0" smtClean="0">
                <a:solidFill>
                  <a:srgbClr val="3399FF"/>
                </a:solidFill>
              </a:rPr>
              <a:t>L </a:t>
            </a:r>
            <a:r>
              <a:rPr lang="de-DE" sz="2200" dirty="0" smtClean="0">
                <a:solidFill>
                  <a:srgbClr val="3399FF"/>
                </a:solidFill>
                <a:sym typeface="Symbol" charset="0"/>
              </a:rPr>
              <a:t>(CP  -1)</a:t>
            </a:r>
            <a:r>
              <a:rPr lang="de-DE" sz="2200" dirty="0" smtClean="0"/>
              <a:t> </a:t>
            </a:r>
            <a:r>
              <a:rPr lang="de-DE" sz="2200" dirty="0" smtClean="0">
                <a:sym typeface="Symbol" charset="0"/>
              </a:rPr>
              <a:t>=  </a:t>
            </a:r>
            <a:r>
              <a:rPr lang="de-DE" sz="2200" dirty="0" smtClean="0">
                <a:solidFill>
                  <a:schemeClr val="tx2"/>
                </a:solidFill>
              </a:rPr>
              <a:t>K</a:t>
            </a:r>
            <a:r>
              <a:rPr lang="de-DE" sz="2200" baseline="-25000" dirty="0" smtClean="0">
                <a:solidFill>
                  <a:schemeClr val="tx2"/>
                </a:solidFill>
              </a:rPr>
              <a:t>2 </a:t>
            </a:r>
            <a:r>
              <a:rPr lang="de-DE" sz="2200" dirty="0" smtClean="0">
                <a:solidFill>
                  <a:schemeClr val="tx2"/>
                </a:solidFill>
                <a:sym typeface="Symbol" charset="0"/>
              </a:rPr>
              <a:t>(CP = -1)</a:t>
            </a:r>
            <a:r>
              <a:rPr lang="de-DE" sz="2200" baseline="-25000" dirty="0" smtClean="0"/>
              <a:t> </a:t>
            </a:r>
            <a:r>
              <a:rPr lang="de-DE" sz="2200" dirty="0" smtClean="0"/>
              <a:t>+  </a:t>
            </a:r>
            <a:r>
              <a:rPr lang="de-DE" sz="2200" dirty="0" smtClean="0">
                <a:latin typeface="Symbol" charset="0"/>
              </a:rPr>
              <a:t>e </a:t>
            </a:r>
            <a:r>
              <a:rPr lang="de-DE" sz="2200" dirty="0" smtClean="0">
                <a:latin typeface="Symbol" charset="0"/>
                <a:sym typeface="Symbol" charset="0"/>
              </a:rPr>
              <a:t></a:t>
            </a:r>
            <a:r>
              <a:rPr lang="de-DE" sz="2200" dirty="0" smtClean="0">
                <a:latin typeface="Symbol" charset="0"/>
              </a:rPr>
              <a:t> </a:t>
            </a:r>
            <a:r>
              <a:rPr lang="de-DE" sz="2200" dirty="0" smtClean="0">
                <a:solidFill>
                  <a:schemeClr val="accent2"/>
                </a:solidFill>
              </a:rPr>
              <a:t>K</a:t>
            </a:r>
            <a:r>
              <a:rPr lang="de-DE" sz="2200" baseline="-25000" dirty="0" smtClean="0">
                <a:solidFill>
                  <a:schemeClr val="accent2"/>
                </a:solidFill>
              </a:rPr>
              <a:t>1 </a:t>
            </a:r>
            <a:r>
              <a:rPr lang="de-DE" sz="2200" dirty="0" smtClean="0">
                <a:solidFill>
                  <a:schemeClr val="accent2"/>
                </a:solidFill>
                <a:sym typeface="Symbol" charset="0"/>
              </a:rPr>
              <a:t>(CP = +1)</a:t>
            </a:r>
            <a:r>
              <a:rPr lang="de-DE" sz="2200" dirty="0" smtClean="0">
                <a:sym typeface="Symbol" charset="0"/>
              </a:rPr>
              <a:t>   </a:t>
            </a:r>
            <a:r>
              <a:rPr lang="de-DE" sz="2200" dirty="0" smtClean="0">
                <a:solidFill>
                  <a:schemeClr val="accent2"/>
                </a:solidFill>
                <a:latin typeface="Symbol" charset="0"/>
                <a:sym typeface="Symbol" charset="0"/>
              </a:rPr>
              <a:t>pp</a:t>
            </a:r>
            <a:r>
              <a:rPr lang="de-DE" sz="2200" dirty="0" smtClean="0">
                <a:solidFill>
                  <a:schemeClr val="accent2"/>
                </a:solidFill>
                <a:sym typeface="Symbol" charset="0"/>
              </a:rPr>
              <a:t> (CP = +1)</a:t>
            </a:r>
            <a:endParaRPr lang="de-DE" sz="2200" dirty="0" smtClean="0">
              <a:sym typeface="Symbol" charset="0"/>
            </a:endParaRPr>
          </a:p>
          <a:p>
            <a:pPr>
              <a:buFont typeface="Monotype Sorts" charset="0"/>
              <a:buNone/>
              <a:defRPr/>
            </a:pPr>
            <a:endParaRPr lang="de-DE" dirty="0" smtClean="0">
              <a:sym typeface="Symbo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495922" y="2644215"/>
            <a:ext cx="1736725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V="1">
            <a:off x="6238241" y="2280677"/>
            <a:ext cx="3175" cy="363538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5465824" y="3107765"/>
            <a:ext cx="1587" cy="1588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4474609" y="2258453"/>
            <a:ext cx="0" cy="401637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2863936" y="2263215"/>
            <a:ext cx="4157663" cy="1054100"/>
            <a:chOff x="2119" y="1742"/>
            <a:chExt cx="2619" cy="664"/>
          </a:xfrm>
        </p:grpSpPr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31" y="1742"/>
              <a:ext cx="0" cy="66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19" y="2393"/>
              <a:ext cx="261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4738" y="1759"/>
              <a:ext cx="0" cy="64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39257" y="2644215"/>
            <a:ext cx="214820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800" baseline="0" dirty="0" err="1">
                <a:solidFill>
                  <a:schemeClr val="accent2"/>
                </a:solidFill>
                <a:cs typeface="+mn-cs"/>
              </a:rPr>
              <a:t>indirect</a:t>
            </a:r>
            <a:r>
              <a:rPr lang="de-DE" sz="1800" baseline="0" dirty="0">
                <a:solidFill>
                  <a:schemeClr val="accent2"/>
                </a:solidFill>
                <a:cs typeface="+mn-cs"/>
              </a:rPr>
              <a:t> CP-violation</a:t>
            </a:r>
          </a:p>
          <a:p>
            <a:pPr>
              <a:defRPr/>
            </a:pPr>
            <a:r>
              <a:rPr lang="de-DE" sz="1800" baseline="0" dirty="0">
                <a:solidFill>
                  <a:schemeClr val="accent2"/>
                </a:solidFill>
                <a:cs typeface="+mn-cs"/>
              </a:rPr>
              <a:t>(</a:t>
            </a:r>
            <a:r>
              <a:rPr lang="de-DE" sz="1800" baseline="0" dirty="0" err="1">
                <a:solidFill>
                  <a:schemeClr val="accent2"/>
                </a:solidFill>
                <a:cs typeface="+mn-cs"/>
              </a:rPr>
              <a:t>through</a:t>
            </a:r>
            <a:r>
              <a:rPr lang="de-DE" sz="1800" baseline="0" dirty="0">
                <a:solidFill>
                  <a:schemeClr val="accent2"/>
                </a:solidFill>
                <a:cs typeface="+mn-cs"/>
              </a:rPr>
              <a:t> </a:t>
            </a:r>
            <a:r>
              <a:rPr lang="de-DE" sz="1800" baseline="0" dirty="0" err="1">
                <a:solidFill>
                  <a:schemeClr val="accent2"/>
                </a:solidFill>
                <a:cs typeface="+mn-cs"/>
              </a:rPr>
              <a:t>mixing</a:t>
            </a:r>
            <a:r>
              <a:rPr lang="de-DE" sz="1800" baseline="0" dirty="0">
                <a:solidFill>
                  <a:schemeClr val="accent2"/>
                </a:solidFill>
                <a:cs typeface="+mn-cs"/>
              </a:rPr>
              <a:t>)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294385" y="3296678"/>
            <a:ext cx="333114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1800" baseline="0" dirty="0" err="1">
                <a:solidFill>
                  <a:srgbClr val="FF0000"/>
                </a:solidFill>
                <a:cs typeface="+mn-cs"/>
              </a:rPr>
              <a:t>direct</a:t>
            </a:r>
            <a:r>
              <a:rPr lang="de-DE" sz="1800" baseline="0" dirty="0">
                <a:solidFill>
                  <a:srgbClr val="FF0000"/>
                </a:solidFill>
                <a:cs typeface="+mn-cs"/>
              </a:rPr>
              <a:t> CP-</a:t>
            </a:r>
            <a:r>
              <a:rPr lang="de-DE" sz="1800" baseline="0" dirty="0" smtClean="0">
                <a:solidFill>
                  <a:srgbClr val="FF0000"/>
                </a:solidFill>
                <a:cs typeface="+mn-cs"/>
              </a:rPr>
              <a:t>violation</a:t>
            </a:r>
            <a:r>
              <a:rPr lang="de-DE" sz="1800" dirty="0" smtClean="0">
                <a:solidFill>
                  <a:srgbClr val="FF0000"/>
                </a:solidFill>
                <a:cs typeface="+mn-cs"/>
              </a:rPr>
              <a:t> </a:t>
            </a:r>
            <a:r>
              <a:rPr lang="de-DE" sz="1800" baseline="0" dirty="0" smtClean="0">
                <a:solidFill>
                  <a:srgbClr val="FF0000"/>
                </a:solidFill>
                <a:cs typeface="+mn-cs"/>
              </a:rPr>
              <a:t>(</a:t>
            </a:r>
            <a:r>
              <a:rPr lang="de-DE" sz="1800" baseline="0" dirty="0">
                <a:solidFill>
                  <a:srgbClr val="FF0000"/>
                </a:solidFill>
                <a:cs typeface="+mn-cs"/>
              </a:rPr>
              <a:t>in </a:t>
            </a:r>
            <a:r>
              <a:rPr lang="de-DE" sz="1800" baseline="0" dirty="0" err="1">
                <a:solidFill>
                  <a:srgbClr val="FF0000"/>
                </a:solidFill>
                <a:cs typeface="+mn-cs"/>
              </a:rPr>
              <a:t>the</a:t>
            </a:r>
            <a:r>
              <a:rPr lang="de-DE" sz="1800" baseline="0" dirty="0">
                <a:solidFill>
                  <a:srgbClr val="FF0000"/>
                </a:solidFill>
                <a:cs typeface="+mn-cs"/>
              </a:rPr>
              <a:t> </a:t>
            </a:r>
            <a:r>
              <a:rPr lang="de-DE" sz="1800" baseline="0" dirty="0" err="1">
                <a:solidFill>
                  <a:srgbClr val="FF0000"/>
                </a:solidFill>
                <a:cs typeface="+mn-cs"/>
              </a:rPr>
              <a:t>decay</a:t>
            </a:r>
            <a:r>
              <a:rPr lang="de-DE" sz="1800" baseline="0" dirty="0">
                <a:solidFill>
                  <a:srgbClr val="FF0000"/>
                </a:solidFill>
                <a:cs typeface="+mn-cs"/>
              </a:rPr>
              <a:t>)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913608" y="3967577"/>
            <a:ext cx="7164628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de-DE" sz="2200" b="1" baseline="0" dirty="0" err="1">
                <a:solidFill>
                  <a:schemeClr val="accent2"/>
                </a:solidFill>
              </a:rPr>
              <a:t>indirect</a:t>
            </a:r>
            <a:r>
              <a:rPr lang="de-DE" sz="2200" b="1" baseline="0" dirty="0">
                <a:solidFill>
                  <a:schemeClr val="accent2"/>
                </a:solidFill>
              </a:rPr>
              <a:t> CP-violation</a:t>
            </a:r>
            <a:r>
              <a:rPr lang="de-DE" sz="2200" baseline="0" dirty="0">
                <a:solidFill>
                  <a:schemeClr val="accent2"/>
                </a:solidFill>
              </a:rPr>
              <a:t>:  </a:t>
            </a:r>
            <a:r>
              <a:rPr lang="de-DE" sz="2200" baseline="0" dirty="0" smtClean="0">
                <a:solidFill>
                  <a:schemeClr val="accent2"/>
                </a:solidFill>
              </a:rPr>
              <a:t>must </a:t>
            </a:r>
            <a:r>
              <a:rPr lang="de-DE" sz="2200" baseline="0" dirty="0" err="1">
                <a:solidFill>
                  <a:schemeClr val="accent2"/>
                </a:solidFill>
              </a:rPr>
              <a:t>be</a:t>
            </a:r>
            <a:r>
              <a:rPr lang="de-DE" sz="2200" baseline="0" dirty="0">
                <a:solidFill>
                  <a:schemeClr val="accent2"/>
                </a:solidFill>
              </a:rPr>
              <a:t> same </a:t>
            </a:r>
            <a:r>
              <a:rPr lang="de-DE" sz="2200" baseline="0" dirty="0" err="1">
                <a:solidFill>
                  <a:schemeClr val="accent2"/>
                </a:solidFill>
              </a:rPr>
              <a:t>for</a:t>
            </a:r>
            <a:r>
              <a:rPr lang="de-DE" sz="2200" baseline="0" dirty="0">
                <a:solidFill>
                  <a:schemeClr val="accent2"/>
                </a:solidFill>
              </a:rPr>
              <a:t> </a:t>
            </a:r>
            <a:r>
              <a:rPr lang="de-DE" sz="2200" baseline="0" dirty="0" smtClean="0">
                <a:solidFill>
                  <a:schemeClr val="accent2"/>
                </a:solidFill>
              </a:rPr>
              <a:t>π</a:t>
            </a:r>
            <a:r>
              <a:rPr lang="de-DE" sz="2200" baseline="30000" dirty="0" smtClean="0">
                <a:solidFill>
                  <a:schemeClr val="accent2"/>
                </a:solidFill>
                <a:sym typeface="Symbol" charset="0"/>
              </a:rPr>
              <a:t>0</a:t>
            </a:r>
            <a:r>
              <a:rPr lang="de-DE" sz="2200" dirty="0">
                <a:solidFill>
                  <a:schemeClr val="accent2"/>
                </a:solidFill>
              </a:rPr>
              <a:t>π</a:t>
            </a:r>
            <a:r>
              <a:rPr lang="de-DE" sz="2200" baseline="30000" dirty="0" smtClean="0">
                <a:solidFill>
                  <a:schemeClr val="accent2"/>
                </a:solidFill>
                <a:sym typeface="Symbol" charset="0"/>
              </a:rPr>
              <a:t>0</a:t>
            </a:r>
            <a:r>
              <a:rPr lang="de-DE" sz="2200" baseline="0" dirty="0" smtClean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de-DE" sz="2200" baseline="0" dirty="0" err="1">
                <a:solidFill>
                  <a:schemeClr val="accent2"/>
                </a:solidFill>
                <a:sym typeface="Symbol" charset="0"/>
              </a:rPr>
              <a:t>and</a:t>
            </a:r>
            <a:r>
              <a:rPr lang="de-DE" sz="2200" baseline="0" dirty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de-DE" sz="2200" baseline="0" dirty="0" err="1">
                <a:solidFill>
                  <a:schemeClr val="accent2"/>
                </a:solidFill>
                <a:sym typeface="Symbol" charset="0"/>
              </a:rPr>
              <a:t>for</a:t>
            </a:r>
            <a:r>
              <a:rPr lang="de-DE" sz="2200" baseline="0" dirty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de-DE" sz="2200" dirty="0">
                <a:solidFill>
                  <a:schemeClr val="accent2"/>
                </a:solidFill>
              </a:rPr>
              <a:t>π</a:t>
            </a:r>
            <a:r>
              <a:rPr lang="de-DE" sz="2200" baseline="30000" dirty="0" smtClean="0">
                <a:solidFill>
                  <a:schemeClr val="accent2"/>
                </a:solidFill>
                <a:sym typeface="Symbol" charset="0"/>
              </a:rPr>
              <a:t>+</a:t>
            </a:r>
            <a:r>
              <a:rPr lang="de-DE" sz="2200" dirty="0">
                <a:solidFill>
                  <a:schemeClr val="accent2"/>
                </a:solidFill>
              </a:rPr>
              <a:t>π</a:t>
            </a:r>
            <a:r>
              <a:rPr lang="de-DE" sz="2200" baseline="30000" dirty="0" smtClean="0">
                <a:solidFill>
                  <a:schemeClr val="accent2"/>
                </a:solidFill>
                <a:sym typeface="Symbol" charset="0"/>
              </a:rPr>
              <a:t>-</a:t>
            </a:r>
            <a:endParaRPr lang="de-DE" sz="2200" baseline="30000" dirty="0">
              <a:solidFill>
                <a:schemeClr val="accent2"/>
              </a:solidFill>
              <a:sym typeface="Symbol" charset="0"/>
            </a:endParaRPr>
          </a:p>
          <a:p>
            <a:pPr algn="l">
              <a:defRPr/>
            </a:pPr>
            <a:endParaRPr lang="de-DE" sz="2200" dirty="0">
              <a:solidFill>
                <a:schemeClr val="accent2"/>
              </a:solidFill>
              <a:sym typeface="Symbol" charset="0"/>
            </a:endParaRPr>
          </a:p>
          <a:p>
            <a:pPr algn="l">
              <a:defRPr/>
            </a:pPr>
            <a:endParaRPr lang="de-DE" sz="2200" dirty="0" smtClean="0">
              <a:solidFill>
                <a:schemeClr val="accent2"/>
              </a:solidFill>
              <a:sym typeface="Symbol" charset="0"/>
            </a:endParaRPr>
          </a:p>
          <a:p>
            <a:pPr algn="l">
              <a:defRPr/>
            </a:pPr>
            <a:endParaRPr lang="de-DE" sz="2200" dirty="0">
              <a:solidFill>
                <a:schemeClr val="accent2"/>
              </a:solidFill>
              <a:sym typeface="Symbol" charset="0"/>
            </a:endParaRPr>
          </a:p>
          <a:p>
            <a:pPr>
              <a:defRPr/>
            </a:pPr>
            <a:r>
              <a:rPr lang="de-DE" sz="2200" b="1" baseline="0" dirty="0" err="1">
                <a:solidFill>
                  <a:srgbClr val="FF0000"/>
                </a:solidFill>
              </a:rPr>
              <a:t>direct</a:t>
            </a:r>
            <a:r>
              <a:rPr lang="de-DE" sz="2200" b="1" baseline="0" dirty="0">
                <a:solidFill>
                  <a:srgbClr val="FF0000"/>
                </a:solidFill>
              </a:rPr>
              <a:t> CP-</a:t>
            </a:r>
            <a:r>
              <a:rPr lang="de-DE" sz="2200" b="1" baseline="0" dirty="0" smtClean="0">
                <a:solidFill>
                  <a:srgbClr val="FF0000"/>
                </a:solidFill>
              </a:rPr>
              <a:t>violation</a:t>
            </a:r>
            <a:r>
              <a:rPr lang="de-DE" sz="2200" baseline="0" dirty="0" smtClean="0">
                <a:solidFill>
                  <a:srgbClr val="FF0000"/>
                </a:solidFill>
              </a:rPr>
              <a:t>:</a:t>
            </a:r>
            <a:r>
              <a:rPr lang="de-DE" sz="2200" dirty="0" smtClean="0">
                <a:solidFill>
                  <a:srgbClr val="FF0000"/>
                </a:solidFill>
              </a:rPr>
              <a:t> </a:t>
            </a:r>
            <a:r>
              <a:rPr lang="de-DE" sz="2200" baseline="0" dirty="0" err="1" smtClean="0">
                <a:solidFill>
                  <a:srgbClr val="FF0000"/>
                </a:solidFill>
              </a:rPr>
              <a:t>may</a:t>
            </a:r>
            <a:r>
              <a:rPr lang="de-DE" sz="2200" baseline="0" dirty="0" smtClean="0">
                <a:solidFill>
                  <a:srgbClr val="FF0000"/>
                </a:solidFill>
              </a:rPr>
              <a:t> </a:t>
            </a:r>
            <a:r>
              <a:rPr lang="de-DE" sz="2200" baseline="0" dirty="0" err="1">
                <a:solidFill>
                  <a:srgbClr val="FF0000"/>
                </a:solidFill>
              </a:rPr>
              <a:t>be</a:t>
            </a:r>
            <a:r>
              <a:rPr lang="de-DE" sz="2200" baseline="0" dirty="0">
                <a:solidFill>
                  <a:srgbClr val="FF0000"/>
                </a:solidFill>
              </a:rPr>
              <a:t> different </a:t>
            </a:r>
            <a:r>
              <a:rPr lang="de-DE" sz="2200" baseline="0" dirty="0" err="1">
                <a:solidFill>
                  <a:srgbClr val="FF0000"/>
                </a:solidFill>
              </a:rPr>
              <a:t>for</a:t>
            </a:r>
            <a:r>
              <a:rPr lang="de-DE" sz="2200" baseline="0" dirty="0">
                <a:solidFill>
                  <a:srgbClr val="FF0000"/>
                </a:solidFill>
              </a:rPr>
              <a:t> </a:t>
            </a:r>
            <a:r>
              <a:rPr lang="de-DE" sz="2200" dirty="0">
                <a:solidFill>
                  <a:srgbClr val="FF0000"/>
                </a:solidFill>
              </a:rPr>
              <a:t>π</a:t>
            </a:r>
            <a:r>
              <a:rPr lang="de-DE" sz="2200" baseline="30000" dirty="0" smtClean="0">
                <a:solidFill>
                  <a:srgbClr val="FF0000"/>
                </a:solidFill>
                <a:sym typeface="Symbol" charset="0"/>
              </a:rPr>
              <a:t>0</a:t>
            </a:r>
            <a:r>
              <a:rPr lang="de-DE" sz="2200" dirty="0" smtClean="0">
                <a:solidFill>
                  <a:srgbClr val="FF0000"/>
                </a:solidFill>
              </a:rPr>
              <a:t>π</a:t>
            </a:r>
            <a:r>
              <a:rPr lang="de-DE" sz="2200" baseline="30000" dirty="0" smtClean="0">
                <a:solidFill>
                  <a:srgbClr val="FF0000"/>
                </a:solidFill>
                <a:sym typeface="Symbol" charset="0"/>
              </a:rPr>
              <a:t>0</a:t>
            </a:r>
            <a:r>
              <a:rPr lang="de-DE" sz="2200" baseline="0" dirty="0" smtClean="0">
                <a:solidFill>
                  <a:srgbClr val="FF0000"/>
                </a:solidFill>
                <a:sym typeface="Symbol" charset="0"/>
              </a:rPr>
              <a:t> </a:t>
            </a:r>
            <a:r>
              <a:rPr lang="de-DE" sz="2200" baseline="0" dirty="0" err="1">
                <a:solidFill>
                  <a:srgbClr val="FF0000"/>
                </a:solidFill>
                <a:sym typeface="Symbol" charset="0"/>
              </a:rPr>
              <a:t>and</a:t>
            </a:r>
            <a:r>
              <a:rPr lang="de-DE" sz="2200" baseline="0" dirty="0">
                <a:solidFill>
                  <a:srgbClr val="FF0000"/>
                </a:solidFill>
                <a:sym typeface="Symbol" charset="0"/>
              </a:rPr>
              <a:t> </a:t>
            </a:r>
            <a:r>
              <a:rPr lang="de-DE" sz="2200" baseline="0" dirty="0" err="1">
                <a:solidFill>
                  <a:srgbClr val="FF0000"/>
                </a:solidFill>
                <a:sym typeface="Symbol" charset="0"/>
              </a:rPr>
              <a:t>for</a:t>
            </a:r>
            <a:r>
              <a:rPr lang="de-DE" sz="2200" baseline="0" dirty="0">
                <a:solidFill>
                  <a:srgbClr val="FF0000"/>
                </a:solidFill>
                <a:sym typeface="Symbol" charset="0"/>
              </a:rPr>
              <a:t> </a:t>
            </a:r>
            <a:r>
              <a:rPr lang="de-DE" sz="2200" dirty="0">
                <a:solidFill>
                  <a:srgbClr val="FF0000"/>
                </a:solidFill>
              </a:rPr>
              <a:t>π</a:t>
            </a:r>
            <a:r>
              <a:rPr lang="de-DE" sz="2200" baseline="30000" dirty="0" smtClean="0">
                <a:solidFill>
                  <a:srgbClr val="FF0000"/>
                </a:solidFill>
                <a:sym typeface="Symbol" charset="0"/>
              </a:rPr>
              <a:t>+</a:t>
            </a:r>
            <a:r>
              <a:rPr lang="de-DE" sz="2200" dirty="0">
                <a:solidFill>
                  <a:srgbClr val="FF0000"/>
                </a:solidFill>
              </a:rPr>
              <a:t>π</a:t>
            </a:r>
            <a:r>
              <a:rPr lang="de-DE" sz="2200" baseline="30000" dirty="0" smtClean="0">
                <a:solidFill>
                  <a:srgbClr val="FF0000"/>
                </a:solidFill>
                <a:sym typeface="Symbol" charset="0"/>
              </a:rPr>
              <a:t>-</a:t>
            </a:r>
            <a:endParaRPr lang="de-DE" sz="1800" baseline="30000" dirty="0">
              <a:solidFill>
                <a:srgbClr val="FF0000"/>
              </a:solidFill>
              <a:sym typeface="Symbol" charset="0"/>
            </a:endParaRPr>
          </a:p>
        </p:txBody>
      </p:sp>
      <p:sp>
        <p:nvSpPr>
          <p:cNvPr id="18" name="Text Box 34"/>
          <p:cNvSpPr txBox="1">
            <a:spLocks noChangeArrowheads="1"/>
          </p:cNvSpPr>
          <p:nvPr/>
        </p:nvSpPr>
        <p:spPr bwMode="auto">
          <a:xfrm>
            <a:off x="272008" y="1132174"/>
            <a:ext cx="3612309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sz="2000" dirty="0" smtClean="0">
                <a:sym typeface="Wingdings" charset="0"/>
              </a:rPr>
              <a:t>Where does CP comes from ? </a:t>
            </a:r>
            <a:endParaRPr lang="en-GB" sz="2000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2022248" y="4613470"/>
            <a:ext cx="605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“</a:t>
            </a:r>
            <a:r>
              <a:rPr lang="en-US" altLang="ja-JP" dirty="0" err="1" smtClean="0"/>
              <a:t>S</a:t>
            </a:r>
            <a:r>
              <a:rPr lang="en-US" dirty="0" err="1" smtClean="0"/>
              <a:t>uperweak</a:t>
            </a:r>
            <a:r>
              <a:rPr lang="en-US" dirty="0" smtClean="0"/>
              <a:t> </a:t>
            </a:r>
            <a:r>
              <a:rPr lang="en-US" dirty="0"/>
              <a:t>model” possible  (introducing </a:t>
            </a:r>
            <a:r>
              <a:rPr lang="en-US" dirty="0" smtClean="0"/>
              <a:t>a 5th interaction</a:t>
            </a:r>
            <a:r>
              <a:rPr lang="en-US" dirty="0"/>
              <a:t>)</a:t>
            </a:r>
          </a:p>
        </p:txBody>
      </p:sp>
      <p:cxnSp>
        <p:nvCxnSpPr>
          <p:cNvPr id="22" name="Elbow Connector 21"/>
          <p:cNvCxnSpPr>
            <a:endCxn id="20" idx="1"/>
          </p:cNvCxnSpPr>
          <p:nvPr/>
        </p:nvCxnSpPr>
        <p:spPr>
          <a:xfrm rot="16200000" flipH="1">
            <a:off x="1609227" y="4385114"/>
            <a:ext cx="445571" cy="380471"/>
          </a:xfrm>
          <a:prstGeom prst="bent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6200000" flipH="1">
            <a:off x="1640203" y="5785231"/>
            <a:ext cx="445571" cy="380471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75522" y="6013586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Explanation </a:t>
            </a:r>
            <a:r>
              <a:rPr lang="en-US" dirty="0"/>
              <a:t>only through </a:t>
            </a:r>
            <a:r>
              <a:rPr lang="en-US" dirty="0" smtClean="0"/>
              <a:t>“Standard Model”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09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Direct </a:t>
            </a:r>
            <a:r>
              <a:rPr lang="en-US" dirty="0" err="1" smtClean="0"/>
              <a:t>vs</a:t>
            </a:r>
            <a:r>
              <a:rPr lang="en-US" dirty="0" smtClean="0"/>
              <a:t> Indirect CP violation</a:t>
            </a:r>
            <a:endParaRPr lang="en-US" dirty="0"/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auto">
          <a:xfrm>
            <a:off x="216567" y="4507186"/>
            <a:ext cx="8721693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Experimentally both known to contribute to the mechanism for CP violation in the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 system but  </a:t>
            </a:r>
            <a:r>
              <a:rPr lang="en-GB" u="sng" dirty="0" err="1"/>
              <a:t>i</a:t>
            </a:r>
            <a:r>
              <a:rPr lang="en-GB" u="sng" dirty="0"/>
              <a:t>)</a:t>
            </a:r>
            <a:r>
              <a:rPr lang="en-GB" dirty="0">
                <a:solidFill>
                  <a:schemeClr val="accent2"/>
                </a:solidFill>
              </a:rPr>
              <a:t> dominates:</a:t>
            </a:r>
          </a:p>
        </p:txBody>
      </p:sp>
      <p:pic>
        <p:nvPicPr>
          <p:cNvPr id="16" name="Picture 5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285" y="5426295"/>
            <a:ext cx="3006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" name="Text Box 60"/>
          <p:cNvSpPr txBox="1">
            <a:spLocks noChangeArrowheads="1"/>
          </p:cNvSpPr>
          <p:nvPr/>
        </p:nvSpPr>
        <p:spPr bwMode="auto">
          <a:xfrm>
            <a:off x="5372228" y="5253829"/>
            <a:ext cx="192630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hlink"/>
                </a:solidFill>
              </a:rPr>
              <a:t>NA48 (CERN)</a:t>
            </a:r>
          </a:p>
          <a:p>
            <a:r>
              <a:rPr lang="en-GB" dirty="0" err="1">
                <a:solidFill>
                  <a:schemeClr val="hlink"/>
                </a:solidFill>
              </a:rPr>
              <a:t>KTeV</a:t>
            </a:r>
            <a:r>
              <a:rPr lang="en-GB" dirty="0">
                <a:solidFill>
                  <a:schemeClr val="hlink"/>
                </a:solidFill>
              </a:rPr>
              <a:t> (</a:t>
            </a:r>
            <a:r>
              <a:rPr lang="en-GB" dirty="0" err="1">
                <a:solidFill>
                  <a:schemeClr val="hlink"/>
                </a:solidFill>
              </a:rPr>
              <a:t>FermiLab</a:t>
            </a:r>
            <a:r>
              <a:rPr lang="en-GB" dirty="0">
                <a:solidFill>
                  <a:schemeClr val="hlink"/>
                </a:solidFill>
              </a:rPr>
              <a:t>)</a:t>
            </a:r>
          </a:p>
        </p:txBody>
      </p:sp>
      <p:sp>
        <p:nvSpPr>
          <p:cNvPr id="18" name="AutoShape 61"/>
          <p:cNvSpPr>
            <a:spLocks/>
          </p:cNvSpPr>
          <p:nvPr/>
        </p:nvSpPr>
        <p:spPr bwMode="auto">
          <a:xfrm>
            <a:off x="5229353" y="5386024"/>
            <a:ext cx="107950" cy="360362"/>
          </a:xfrm>
          <a:prstGeom prst="leftBrace">
            <a:avLst>
              <a:gd name="adj1" fmla="val 27819"/>
              <a:gd name="adj2" fmla="val 50000"/>
            </a:avLst>
          </a:prstGeom>
          <a:noFill/>
          <a:ln w="22225">
            <a:solidFill>
              <a:srgbClr val="FF0000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1377158" y="2777135"/>
            <a:ext cx="6521957" cy="911225"/>
          </a:xfrm>
          <a:prstGeom prst="rect">
            <a:avLst/>
          </a:prstGeom>
          <a:ln>
            <a:headEnd type="none" w="sm" len="sm"/>
            <a:tailEnd type="none" w="sm" len="sm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de-DE" b="1" baseline="0">
              <a:solidFill>
                <a:schemeClr val="accent2"/>
              </a:solidFill>
              <a:latin typeface="Times New Roman" charset="0"/>
              <a:cs typeface="+mn-cs"/>
            </a:endParaRP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148596"/>
              </p:ext>
            </p:extLst>
          </p:nvPr>
        </p:nvGraphicFramePr>
        <p:xfrm>
          <a:off x="1642428" y="2777135"/>
          <a:ext cx="6012609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40" name="Equation" r:id="rId5" imgW="3187700" imgH="546100" progId="Equation.3">
                  <p:embed/>
                </p:oleObj>
              </mc:Choice>
              <mc:Fallback>
                <p:oleObj name="Equation" r:id="rId5" imgW="3187700" imgH="546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2428" y="2777135"/>
                        <a:ext cx="6012609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42"/>
          <p:cNvSpPr txBox="1">
            <a:spLocks noChangeArrowheads="1"/>
          </p:cNvSpPr>
          <p:nvPr/>
        </p:nvSpPr>
        <p:spPr bwMode="auto">
          <a:xfrm>
            <a:off x="439990" y="3941526"/>
            <a:ext cx="665428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de-DE" sz="2800" b="1" baseline="0" dirty="0">
                <a:solidFill>
                  <a:srgbClr val="FF0000"/>
                </a:solidFill>
                <a:cs typeface="+mn-cs"/>
              </a:rPr>
              <a:t>R </a:t>
            </a:r>
            <a:r>
              <a:rPr lang="de-DE" sz="2800" b="1" baseline="0" dirty="0">
                <a:solidFill>
                  <a:srgbClr val="FF0000"/>
                </a:solidFill>
                <a:cs typeface="+mn-cs"/>
                <a:sym typeface="Symbol" charset="0"/>
              </a:rPr>
              <a:t></a:t>
            </a:r>
            <a:r>
              <a:rPr lang="de-DE" sz="2800" b="1" baseline="0" dirty="0">
                <a:solidFill>
                  <a:srgbClr val="FF0000"/>
                </a:solidFill>
                <a:cs typeface="+mn-cs"/>
              </a:rPr>
              <a:t> 1: </a:t>
            </a:r>
            <a:r>
              <a:rPr lang="de-DE" sz="2800" b="1" baseline="0" dirty="0" err="1" smtClean="0">
                <a:solidFill>
                  <a:srgbClr val="FF0000"/>
                </a:solidFill>
                <a:cs typeface="+mn-cs"/>
              </a:rPr>
              <a:t>direct</a:t>
            </a:r>
            <a:r>
              <a:rPr lang="de-DE" sz="2800" b="1" baseline="0" dirty="0" smtClean="0">
                <a:solidFill>
                  <a:srgbClr val="FF0000"/>
                </a:solidFill>
                <a:cs typeface="+mn-cs"/>
              </a:rPr>
              <a:t> </a:t>
            </a:r>
            <a:r>
              <a:rPr lang="de-DE" sz="2800" b="1" baseline="0" dirty="0">
                <a:solidFill>
                  <a:srgbClr val="FF0000"/>
                </a:solidFill>
                <a:cs typeface="+mn-cs"/>
              </a:rPr>
              <a:t>CP-</a:t>
            </a:r>
            <a:r>
              <a:rPr lang="de-DE" sz="2800" b="1" baseline="0" dirty="0" smtClean="0">
                <a:solidFill>
                  <a:srgbClr val="FF0000"/>
                </a:solidFill>
                <a:cs typeface="+mn-cs"/>
              </a:rPr>
              <a:t>violation</a:t>
            </a:r>
            <a:r>
              <a:rPr lang="de-DE" sz="2800" b="1" dirty="0" smtClean="0">
                <a:solidFill>
                  <a:srgbClr val="FF0000"/>
                </a:solidFill>
                <a:cs typeface="+mn-cs"/>
              </a:rPr>
              <a:t> </a:t>
            </a:r>
            <a:r>
              <a:rPr lang="de-DE" sz="2800" b="1" baseline="0" dirty="0" err="1" smtClean="0">
                <a:solidFill>
                  <a:srgbClr val="FF0000"/>
                </a:solidFill>
                <a:cs typeface="+mn-cs"/>
              </a:rPr>
              <a:t>exists</a:t>
            </a:r>
            <a:r>
              <a:rPr lang="de-DE" sz="2800" b="1" baseline="0" dirty="0" smtClean="0">
                <a:solidFill>
                  <a:srgbClr val="FF0000"/>
                </a:solidFill>
                <a:cs typeface="+mn-cs"/>
              </a:rPr>
              <a:t>   </a:t>
            </a:r>
            <a:endParaRPr lang="de-DE" sz="2800" b="1" baseline="0" dirty="0">
              <a:solidFill>
                <a:srgbClr val="FF0000"/>
              </a:solidFill>
              <a:cs typeface="+mn-cs"/>
            </a:endParaRPr>
          </a:p>
        </p:txBody>
      </p:sp>
      <p:sp>
        <p:nvSpPr>
          <p:cNvPr id="58" name="Text Box 44"/>
          <p:cNvSpPr txBox="1">
            <a:spLocks noChangeArrowheads="1"/>
          </p:cNvSpPr>
          <p:nvPr/>
        </p:nvSpPr>
        <p:spPr bwMode="auto">
          <a:xfrm>
            <a:off x="2374503" y="1002499"/>
            <a:ext cx="13926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F</a:t>
            </a:r>
            <a:r>
              <a:rPr lang="en-US" sz="2400" b="1" baseline="0" dirty="0" smtClean="0">
                <a:solidFill>
                  <a:srgbClr val="FF0000"/>
                </a:solidFill>
              </a:rPr>
              <a:t>requent</a:t>
            </a:r>
            <a:endParaRPr lang="en-US" sz="2400" b="1" baseline="0" dirty="0">
              <a:solidFill>
                <a:srgbClr val="FF0000"/>
              </a:solidFill>
            </a:endParaRPr>
          </a:p>
        </p:txBody>
      </p:sp>
      <p:sp>
        <p:nvSpPr>
          <p:cNvPr id="59" name="Text Box 45"/>
          <p:cNvSpPr txBox="1">
            <a:spLocks noChangeArrowheads="1"/>
          </p:cNvSpPr>
          <p:nvPr/>
        </p:nvSpPr>
        <p:spPr bwMode="auto">
          <a:xfrm>
            <a:off x="4973586" y="1002498"/>
            <a:ext cx="8017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R</a:t>
            </a:r>
            <a:r>
              <a:rPr lang="en-US" sz="2400" b="1" baseline="0" dirty="0" smtClean="0">
                <a:solidFill>
                  <a:srgbClr val="FF0000"/>
                </a:solidFill>
              </a:rPr>
              <a:t>are</a:t>
            </a:r>
            <a:endParaRPr lang="de-DE" sz="2400" b="1" baseline="0" dirty="0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794665"/>
              </p:ext>
            </p:extLst>
          </p:nvPr>
        </p:nvGraphicFramePr>
        <p:xfrm>
          <a:off x="4823408" y="1484064"/>
          <a:ext cx="1337074" cy="941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41" name="Equation" r:id="rId7" imgW="685800" imgH="482600" progId="Equation.3">
                  <p:embed/>
                </p:oleObj>
              </mc:Choice>
              <mc:Fallback>
                <p:oleObj name="Equation" r:id="rId7" imgW="6858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23408" y="1484064"/>
                        <a:ext cx="1337074" cy="9411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025254"/>
              </p:ext>
            </p:extLst>
          </p:nvPr>
        </p:nvGraphicFramePr>
        <p:xfrm>
          <a:off x="2376253" y="1484064"/>
          <a:ext cx="1311275" cy="94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42" name="Equation" r:id="rId9" imgW="673100" imgH="482600" progId="Equation.3">
                  <p:embed/>
                </p:oleObj>
              </mc:Choice>
              <mc:Fallback>
                <p:oleObj name="Equation" r:id="rId9" imgW="6731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6253" y="1484064"/>
                        <a:ext cx="1311275" cy="9413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952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Symmetry in quantum mechanics</a:t>
            </a:r>
            <a:endParaRPr lang="en-US" dirty="0"/>
          </a:p>
        </p:txBody>
      </p:sp>
      <p:sp>
        <p:nvSpPr>
          <p:cNvPr id="4" name="AutoShape 35"/>
          <p:cNvSpPr>
            <a:spLocks noChangeArrowheads="1"/>
          </p:cNvSpPr>
          <p:nvPr/>
        </p:nvSpPr>
        <p:spPr bwMode="auto">
          <a:xfrm>
            <a:off x="2554212" y="1615442"/>
            <a:ext cx="4148137" cy="504825"/>
          </a:xfrm>
          <a:prstGeom prst="flowChartAlternateProcess">
            <a:avLst/>
          </a:prstGeom>
          <a:solidFill>
            <a:srgbClr val="EFEFE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pPr>
              <a:buFontTx/>
              <a:buNone/>
            </a:pPr>
            <a:endParaRPr lang="fr-FR" sz="1400">
              <a:solidFill>
                <a:srgbClr val="0000FF"/>
              </a:solidFill>
              <a:sym typeface="Symbol" charset="0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496850"/>
              </p:ext>
            </p:extLst>
          </p:nvPr>
        </p:nvGraphicFramePr>
        <p:xfrm>
          <a:off x="2687562" y="1710543"/>
          <a:ext cx="3900487" cy="34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24" name="Equation" r:id="rId3" imgW="2895480" imgH="253800" progId="Equation.DSMT4">
                  <p:embed/>
                </p:oleObj>
              </mc:Choice>
              <mc:Fallback>
                <p:oleObj name="Equation" r:id="rId3" imgW="2895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562" y="1710543"/>
                        <a:ext cx="3900487" cy="34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11074" y="1092968"/>
            <a:ext cx="585338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l">
              <a:buFontTx/>
              <a:buNone/>
            </a:pPr>
            <a:r>
              <a:rPr lang="en-US" dirty="0"/>
              <a:t>In general, if </a:t>
            </a:r>
            <a:r>
              <a:rPr lang="en-US" i="1" dirty="0">
                <a:solidFill>
                  <a:schemeClr val="accent2"/>
                </a:solidFill>
              </a:rPr>
              <a:t>U</a:t>
            </a:r>
            <a:r>
              <a:rPr lang="en-US" dirty="0"/>
              <a:t> is a symmetry of the Hamiltonian </a:t>
            </a:r>
            <a:r>
              <a:rPr lang="en-US" i="1" dirty="0">
                <a:solidFill>
                  <a:schemeClr val="accent2"/>
                </a:solidFill>
              </a:rPr>
              <a:t>H</a:t>
            </a:r>
            <a:r>
              <a:rPr lang="en-US" dirty="0"/>
              <a:t>, one has:</a:t>
            </a:r>
          </a:p>
        </p:txBody>
      </p:sp>
      <p:graphicFrame>
        <p:nvGraphicFramePr>
          <p:cNvPr id="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2557094"/>
              </p:ext>
            </p:extLst>
          </p:nvPr>
        </p:nvGraphicFramePr>
        <p:xfrm>
          <a:off x="6140388" y="1124680"/>
          <a:ext cx="224631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025" name="Equation" r:id="rId5" imgW="1663560" imgH="253800" progId="Equation.DSMT4">
                  <p:embed/>
                </p:oleObj>
              </mc:Choice>
              <mc:Fallback>
                <p:oleObj name="Equation" r:id="rId5" imgW="1663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0388" y="1124680"/>
                        <a:ext cx="224631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AutoShape 36"/>
          <p:cNvSpPr>
            <a:spLocks noChangeArrowheads="1"/>
          </p:cNvSpPr>
          <p:nvPr/>
        </p:nvSpPr>
        <p:spPr bwMode="auto">
          <a:xfrm>
            <a:off x="1906512" y="1783568"/>
            <a:ext cx="431800" cy="217488"/>
          </a:xfrm>
          <a:custGeom>
            <a:avLst/>
            <a:gdLst>
              <a:gd name="G0" fmla="+- 14600 0 0"/>
              <a:gd name="G1" fmla="+- 5727 0 0"/>
              <a:gd name="G2" fmla="+- 21600 0 5727"/>
              <a:gd name="G3" fmla="+- 10800 0 5727"/>
              <a:gd name="G4" fmla="+- 21600 0 14600"/>
              <a:gd name="G5" fmla="*/ G4 G3 10800"/>
              <a:gd name="G6" fmla="+- 21600 0 G5"/>
              <a:gd name="T0" fmla="*/ 14600 w 21600"/>
              <a:gd name="T1" fmla="*/ 0 h 21600"/>
              <a:gd name="T2" fmla="*/ 0 w 21600"/>
              <a:gd name="T3" fmla="*/ 10800 h 21600"/>
              <a:gd name="T4" fmla="*/ 146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4600" y="0"/>
                </a:moveTo>
                <a:lnTo>
                  <a:pt x="14600" y="5727"/>
                </a:lnTo>
                <a:lnTo>
                  <a:pt x="3375" y="5727"/>
                </a:lnTo>
                <a:lnTo>
                  <a:pt x="3375" y="15873"/>
                </a:lnTo>
                <a:lnTo>
                  <a:pt x="14600" y="15873"/>
                </a:lnTo>
                <a:lnTo>
                  <a:pt x="146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727"/>
                </a:moveTo>
                <a:lnTo>
                  <a:pt x="1350" y="15873"/>
                </a:lnTo>
                <a:lnTo>
                  <a:pt x="2700" y="15873"/>
                </a:lnTo>
                <a:lnTo>
                  <a:pt x="2700" y="5727"/>
                </a:lnTo>
                <a:close/>
              </a:path>
              <a:path w="21600" h="21600">
                <a:moveTo>
                  <a:pt x="0" y="5727"/>
                </a:moveTo>
                <a:lnTo>
                  <a:pt x="0" y="15873"/>
                </a:lnTo>
                <a:lnTo>
                  <a:pt x="675" y="15873"/>
                </a:lnTo>
                <a:lnTo>
                  <a:pt x="675" y="5727"/>
                </a:lnTo>
                <a:close/>
              </a:path>
            </a:pathLst>
          </a:custGeom>
          <a:gradFill rotWithShape="0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22879" y="2180303"/>
            <a:ext cx="706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associated quantum numbers are </a:t>
            </a:r>
            <a:r>
              <a:rPr lang="en-US" dirty="0" smtClean="0"/>
              <a:t>conserved (</a:t>
            </a:r>
            <a:r>
              <a:rPr lang="en-US" dirty="0"/>
              <a:t>selection rules)</a:t>
            </a:r>
          </a:p>
        </p:txBody>
      </p:sp>
      <p:graphicFrame>
        <p:nvGraphicFramePr>
          <p:cNvPr id="10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767242"/>
              </p:ext>
            </p:extLst>
          </p:nvPr>
        </p:nvGraphicFramePr>
        <p:xfrm>
          <a:off x="922879" y="3496738"/>
          <a:ext cx="7056438" cy="1655764"/>
        </p:xfrm>
        <a:graphic>
          <a:graphicData uri="http://schemas.openxmlformats.org/drawingml/2006/table">
            <a:tbl>
              <a:tblPr/>
              <a:tblGrid>
                <a:gridCol w="3214688"/>
                <a:gridCol w="914400"/>
                <a:gridCol w="2927350"/>
              </a:tblGrid>
              <a:tr h="550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U(1) gauge transformation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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Electromagnetic interaction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5540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 SU(2) gauge transformation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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Weak interaction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550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 SU(3)</a:t>
                      </a:r>
                      <a:r>
                        <a:rPr kumimoji="0" lang="en-US" sz="16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C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 gauge transformation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5686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 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+mn-lt"/>
                          <a:ea typeface="ＭＳ Ｐゴシック" charset="0"/>
                          <a:sym typeface="Wingdings" charset="0"/>
                        </a:rPr>
                        <a:t>Strong interaction (QCD)</a:t>
                      </a:r>
                    </a:p>
                  </a:txBody>
                  <a:tcPr marL="90000" marR="90000" marT="46800" marB="46800" anchor="ctr" horzOverflow="overflow">
                    <a:lnL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4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3137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12" name="Text Box 37"/>
          <p:cNvSpPr txBox="1">
            <a:spLocks noChangeArrowheads="1"/>
          </p:cNvSpPr>
          <p:nvPr/>
        </p:nvSpPr>
        <p:spPr bwMode="auto">
          <a:xfrm>
            <a:off x="311074" y="2775413"/>
            <a:ext cx="84963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algn="l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spcBef>
                <a:spcPct val="50000"/>
              </a:spcBef>
            </a:pPr>
            <a:r>
              <a:rPr lang="en-US" sz="1800" dirty="0">
                <a:latin typeface="+mn-lt"/>
              </a:rPr>
              <a:t>Accordingly, the Standard Model </a:t>
            </a:r>
            <a:r>
              <a:rPr lang="en-US" sz="1800" dirty="0" err="1">
                <a:latin typeface="+mn-lt"/>
              </a:rPr>
              <a:t>Lagrangian</a:t>
            </a:r>
            <a:r>
              <a:rPr lang="en-US" sz="1800" dirty="0">
                <a:latin typeface="+mn-lt"/>
              </a:rPr>
              <a:t> satisfies local gauge symmetries  </a:t>
            </a:r>
            <a:r>
              <a:rPr lang="en-US" sz="1800" dirty="0" smtClean="0">
                <a:latin typeface="+mn-lt"/>
              </a:rPr>
              <a:t>                </a:t>
            </a:r>
            <a:r>
              <a:rPr lang="en-US" sz="1400" dirty="0" smtClean="0">
                <a:latin typeface="+mn-lt"/>
              </a:rPr>
              <a:t>(</a:t>
            </a:r>
            <a:r>
              <a:rPr lang="en-US" sz="1400" dirty="0">
                <a:latin typeface="+mn-lt"/>
              </a:rPr>
              <a:t>the physics must not depend on local (and global) phases that cannot be observed)</a:t>
            </a:r>
            <a:r>
              <a:rPr lang="en-US" sz="1800" dirty="0">
                <a:latin typeface="+mn-lt"/>
              </a:rPr>
              <a:t>:</a:t>
            </a: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297497" y="5290504"/>
            <a:ext cx="8640763" cy="1545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/>
            <a:r>
              <a:rPr lang="en-US" dirty="0" smtClean="0"/>
              <a:t>Conserved </a:t>
            </a:r>
            <a:r>
              <a:rPr lang="en-US" dirty="0"/>
              <a:t>additive quantum numbers: </a:t>
            </a:r>
          </a:p>
          <a:p>
            <a:pPr marL="742950" lvl="1" indent="-285750" algn="l">
              <a:lnSpc>
                <a:spcPct val="120000"/>
              </a:lnSpc>
              <a:buSzPct val="75000"/>
              <a:buFont typeface="Wingdings" charset="2"/>
              <a:buChar char="u"/>
            </a:pPr>
            <a:r>
              <a:rPr lang="en-US" sz="1600" dirty="0" smtClean="0">
                <a:solidFill>
                  <a:srgbClr val="FF0000"/>
                </a:solidFill>
              </a:rPr>
              <a:t>Electric </a:t>
            </a:r>
            <a:r>
              <a:rPr lang="en-US" sz="1600" dirty="0">
                <a:solidFill>
                  <a:srgbClr val="FF0000"/>
                </a:solidFill>
              </a:rPr>
              <a:t>charge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/>
              <a:t>(processes can move charge between quantum fields, but the sum of all charges is constant)</a:t>
            </a:r>
          </a:p>
          <a:p>
            <a:pPr marL="742950" lvl="1" indent="-285750" algn="l">
              <a:lnSpc>
                <a:spcPct val="120000"/>
              </a:lnSpc>
              <a:buSzPct val="75000"/>
              <a:buFont typeface="Wingdings" charset="2"/>
              <a:buChar char="u"/>
            </a:pPr>
            <a:r>
              <a:rPr lang="en-US" sz="1600" dirty="0">
                <a:solidFill>
                  <a:srgbClr val="FF0000"/>
                </a:solidFill>
              </a:rPr>
              <a:t>C</a:t>
            </a:r>
            <a:r>
              <a:rPr lang="en-US" sz="1600" dirty="0" smtClean="0">
                <a:solidFill>
                  <a:srgbClr val="FF0000"/>
                </a:solidFill>
              </a:rPr>
              <a:t>olor </a:t>
            </a:r>
            <a:r>
              <a:rPr lang="en-US" sz="1600" dirty="0">
                <a:solidFill>
                  <a:srgbClr val="FF0000"/>
                </a:solidFill>
              </a:rPr>
              <a:t>charge of quarks and gluons, and the weak charge</a:t>
            </a:r>
          </a:p>
          <a:p>
            <a:pPr marL="742950" lvl="1" indent="-285750" algn="l">
              <a:lnSpc>
                <a:spcPct val="120000"/>
              </a:lnSpc>
              <a:buSzPct val="75000"/>
              <a:buFont typeface="Wingdings" charset="2"/>
              <a:buChar char="u"/>
            </a:pPr>
            <a:r>
              <a:rPr lang="en-US" sz="1600" dirty="0" smtClean="0">
                <a:solidFill>
                  <a:srgbClr val="FF0000"/>
                </a:solidFill>
              </a:rPr>
              <a:t>Quark </a:t>
            </a:r>
            <a:r>
              <a:rPr lang="en-US" sz="1600" dirty="0">
                <a:solidFill>
                  <a:srgbClr val="FF0000"/>
                </a:solidFill>
              </a:rPr>
              <a:t>(baryon) and lepton numbers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smtClean="0">
                <a:solidFill>
                  <a:srgbClr val="FF0000"/>
                </a:solidFill>
              </a:rPr>
              <a:t> </a:t>
            </a:r>
            <a:r>
              <a:rPr lang="en-US" sz="1200" dirty="0" smtClean="0"/>
              <a:t>(</a:t>
            </a:r>
            <a:r>
              <a:rPr lang="en-US" sz="1200" dirty="0"/>
              <a:t>however, no theory for these, therefore believed to be </a:t>
            </a:r>
            <a:r>
              <a:rPr lang="en-US" sz="1200" dirty="0" smtClean="0"/>
              <a:t>only</a:t>
            </a:r>
            <a:r>
              <a:rPr lang="en-US" sz="800" dirty="0" smtClean="0"/>
              <a:t> </a:t>
            </a:r>
            <a:r>
              <a:rPr lang="en-US" sz="1200" dirty="0"/>
              <a:t>approximate asymmetries) </a:t>
            </a:r>
            <a:r>
              <a:rPr lang="en-US" sz="1600" dirty="0">
                <a:sym typeface="Wingdings" charset="0"/>
              </a:rPr>
              <a:t> evidence for lepton flavor violation </a:t>
            </a:r>
            <a:r>
              <a:rPr lang="en-US" sz="1600" dirty="0" smtClean="0">
                <a:sym typeface="Wingdings" charset="0"/>
              </a:rPr>
              <a:t>in “neutrino oscillation”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5600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Kaon</a:t>
            </a:r>
            <a:r>
              <a:rPr lang="en-US" dirty="0" smtClean="0"/>
              <a:t>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" y="1018893"/>
            <a:ext cx="3457575" cy="31384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6666FF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t="15314" r="19299" b="26231"/>
          <a:stretch>
            <a:fillRect/>
          </a:stretch>
        </p:blipFill>
        <p:spPr bwMode="auto">
          <a:xfrm>
            <a:off x="5949950" y="1412875"/>
            <a:ext cx="3101975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6154738" y="4870450"/>
            <a:ext cx="2881312" cy="695325"/>
          </a:xfrm>
          <a:prstGeom prst="rect">
            <a:avLst/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9AA3CA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99FFCC"/>
                </a:solidFill>
              </a:rPr>
              <a:t>Fermilab</a:t>
            </a:r>
          </a:p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99FFCC"/>
                </a:solidFill>
              </a:rPr>
              <a:t>KTeV: 1997,1999 K</a:t>
            </a:r>
            <a:r>
              <a:rPr lang="en-GB" sz="1800" b="1" baseline="-25000">
                <a:solidFill>
                  <a:srgbClr val="99FFCC"/>
                </a:solidFill>
              </a:rPr>
              <a:t>L</a:t>
            </a:r>
            <a:r>
              <a:rPr lang="en-GB" sz="1800" b="1">
                <a:solidFill>
                  <a:srgbClr val="99FFCC"/>
                </a:solidFill>
              </a:rPr>
              <a:t>,K</a:t>
            </a:r>
            <a:r>
              <a:rPr lang="en-GB" sz="1800" b="1" baseline="-25000">
                <a:solidFill>
                  <a:srgbClr val="99FFCC"/>
                </a:solidFill>
              </a:rPr>
              <a:t>S</a:t>
            </a:r>
          </a:p>
        </p:txBody>
      </p:sp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/>
          <a:stretch>
            <a:fillRect/>
          </a:stretch>
        </p:blipFill>
        <p:spPr bwMode="auto">
          <a:xfrm>
            <a:off x="-36513" y="4329113"/>
            <a:ext cx="2951163" cy="241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CE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</p:pic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2627313" y="5835650"/>
            <a:ext cx="3203575" cy="762000"/>
          </a:xfrm>
          <a:prstGeom prst="rect">
            <a:avLst/>
          </a:prstGeom>
          <a:solidFill>
            <a:srgbClr val="0099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9AA3CA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2000" b="1">
                <a:solidFill>
                  <a:srgbClr val="FFFF00"/>
                </a:solidFill>
              </a:rPr>
              <a:t>Frascati - DaФne</a:t>
            </a:r>
          </a:p>
          <a:p>
            <a:pPr>
              <a:lnSpc>
                <a:spcPct val="110000"/>
              </a:lnSpc>
            </a:pPr>
            <a:r>
              <a:rPr lang="en-GB" sz="2000" b="1">
                <a:solidFill>
                  <a:srgbClr val="FFFF00"/>
                </a:solidFill>
              </a:rPr>
              <a:t>KLOE &gt; 2000 K</a:t>
            </a:r>
            <a:r>
              <a:rPr lang="en-GB" sz="2000" b="1" baseline="-25000">
                <a:solidFill>
                  <a:srgbClr val="FFFF00"/>
                </a:solidFill>
              </a:rPr>
              <a:t>S </a:t>
            </a:r>
            <a:r>
              <a:rPr lang="en-GB" sz="2000" b="1">
                <a:solidFill>
                  <a:srgbClr val="FFFF00"/>
                </a:solidFill>
              </a:rPr>
              <a:t>,K</a:t>
            </a:r>
            <a:r>
              <a:rPr lang="en-GB" sz="2000" b="1" baseline="-25000">
                <a:solidFill>
                  <a:srgbClr val="FFFF00"/>
                </a:solidFill>
              </a:rPr>
              <a:t>L </a:t>
            </a:r>
            <a:r>
              <a:rPr lang="en-GB" sz="2000" b="1">
                <a:solidFill>
                  <a:srgbClr val="FFFF00"/>
                </a:solidFill>
              </a:rPr>
              <a:t>,K</a:t>
            </a:r>
            <a:r>
              <a:rPr lang="en-GB" sz="2000" b="1" baseline="40000">
                <a:solidFill>
                  <a:srgbClr val="FFFF00"/>
                </a:solidFill>
                <a:sym typeface="Symbol" charset="0"/>
              </a:rPr>
              <a:t></a:t>
            </a:r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3400415" y="3954371"/>
            <a:ext cx="243047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it-IT" sz="3200" b="1" dirty="0" err="1" smtClean="0">
                <a:solidFill>
                  <a:srgbClr val="FF0000"/>
                </a:solidFill>
              </a:rPr>
              <a:t>Newer</a:t>
            </a:r>
            <a:r>
              <a:rPr lang="it-IT" sz="3200" b="1" dirty="0" smtClean="0">
                <a:solidFill>
                  <a:srgbClr val="FF0000"/>
                </a:solidFill>
              </a:rPr>
              <a:t> </a:t>
            </a:r>
            <a:endParaRPr lang="it-IT" sz="3200" b="1" dirty="0">
              <a:solidFill>
                <a:srgbClr val="FF0000"/>
              </a:solidFill>
            </a:endParaRPr>
          </a:p>
          <a:p>
            <a:pPr algn="ctr"/>
            <a:r>
              <a:rPr lang="it-IT" sz="3200" b="1" dirty="0" err="1">
                <a:solidFill>
                  <a:srgbClr val="FF0000"/>
                </a:solidFill>
              </a:rPr>
              <a:t>Experiments</a:t>
            </a:r>
            <a:endParaRPr lang="it-IT" sz="3200" b="1" dirty="0">
              <a:solidFill>
                <a:srgbClr val="FF0000"/>
              </a:solidFill>
            </a:endParaRP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 rot="15228353">
            <a:off x="3644106" y="3345657"/>
            <a:ext cx="542925" cy="3444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CC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18"/>
          <p:cNvSpPr>
            <a:spLocks noChangeArrowheads="1"/>
          </p:cNvSpPr>
          <p:nvPr/>
        </p:nvSpPr>
        <p:spPr bwMode="auto">
          <a:xfrm rot="8229548">
            <a:off x="2874287" y="5225653"/>
            <a:ext cx="542925" cy="344487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0099CC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9"/>
          <p:cNvSpPr>
            <a:spLocks noChangeArrowheads="1"/>
          </p:cNvSpPr>
          <p:nvPr/>
        </p:nvSpPr>
        <p:spPr bwMode="auto">
          <a:xfrm rot="19216289">
            <a:off x="5543550" y="3644900"/>
            <a:ext cx="542925" cy="344488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3203575" y="1700213"/>
            <a:ext cx="3133725" cy="1298575"/>
          </a:xfrm>
          <a:prstGeom prst="rect">
            <a:avLst/>
          </a:prstGeom>
          <a:solidFill>
            <a:srgbClr val="00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9AA3CA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CCFF66"/>
                </a:solidFill>
              </a:rPr>
              <a:t>CERN</a:t>
            </a:r>
          </a:p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CCFF66"/>
                </a:solidFill>
              </a:rPr>
              <a:t>NA48   1997-2001 K</a:t>
            </a:r>
            <a:r>
              <a:rPr lang="en-GB" sz="1800" b="1" baseline="-25000">
                <a:solidFill>
                  <a:srgbClr val="CCFF66"/>
                </a:solidFill>
              </a:rPr>
              <a:t>L</a:t>
            </a:r>
            <a:r>
              <a:rPr lang="en-GB" sz="1800" b="1">
                <a:solidFill>
                  <a:srgbClr val="CCFF66"/>
                </a:solidFill>
              </a:rPr>
              <a:t>,K</a:t>
            </a:r>
            <a:r>
              <a:rPr lang="en-GB" sz="1800" b="1" baseline="-25000">
                <a:solidFill>
                  <a:srgbClr val="CCFF66"/>
                </a:solidFill>
              </a:rPr>
              <a:t>S</a:t>
            </a:r>
          </a:p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CCFF66"/>
                </a:solidFill>
              </a:rPr>
              <a:t>NA48/1 2000,2002 K</a:t>
            </a:r>
            <a:r>
              <a:rPr lang="en-GB" sz="1800" b="1" baseline="-25000">
                <a:solidFill>
                  <a:srgbClr val="CCFF66"/>
                </a:solidFill>
              </a:rPr>
              <a:t>S</a:t>
            </a:r>
            <a:endParaRPr lang="en-GB" sz="1800" b="1">
              <a:solidFill>
                <a:srgbClr val="CCFF66"/>
              </a:solidFill>
            </a:endParaRPr>
          </a:p>
          <a:p>
            <a:pPr>
              <a:lnSpc>
                <a:spcPct val="110000"/>
              </a:lnSpc>
            </a:pPr>
            <a:r>
              <a:rPr lang="en-GB" sz="1800" b="1">
                <a:solidFill>
                  <a:srgbClr val="CCFF66"/>
                </a:solidFill>
              </a:rPr>
              <a:t>NA48/2 2003-2004 K</a:t>
            </a:r>
            <a:r>
              <a:rPr lang="en-GB" sz="1800" b="1" baseline="40000">
                <a:solidFill>
                  <a:srgbClr val="CCFF66"/>
                </a:solidFill>
                <a:sym typeface="Symbol" charset="0"/>
              </a:rPr>
              <a:t></a:t>
            </a: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118593" y="3717925"/>
            <a:ext cx="2878137" cy="1871663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9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on </a:t>
            </a:r>
            <a:r>
              <a:rPr lang="it-IT" dirty="0" err="1"/>
              <a:t>ε</a:t>
            </a:r>
            <a:r>
              <a:rPr lang="it-IT" dirty="0"/>
              <a:t>’/</a:t>
            </a:r>
            <a:r>
              <a:rPr lang="it-IT" dirty="0" err="1"/>
              <a:t>ε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2604350" cy="5458304"/>
          </a:xfrm>
        </p:spPr>
        <p:txBody>
          <a:bodyPr/>
          <a:lstStyle/>
          <a:p>
            <a:r>
              <a:rPr lang="en-US" dirty="0" smtClean="0"/>
              <a:t>As of 2005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0" r="51428" b="2757"/>
          <a:stretch>
            <a:fillRect/>
          </a:stretch>
        </p:blipFill>
        <p:spPr>
          <a:xfrm>
            <a:off x="3245507" y="1084845"/>
            <a:ext cx="3632200" cy="377190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66519" y="1013408"/>
            <a:ext cx="647700" cy="2530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it-IT" sz="4000"/>
              <a:t>      </a:t>
            </a:r>
          </a:p>
          <a:p>
            <a:r>
              <a:rPr lang="it-IT" sz="4000"/>
              <a:t>    </a:t>
            </a:r>
          </a:p>
          <a:p>
            <a:endParaRPr lang="it-IT" sz="4000"/>
          </a:p>
          <a:p>
            <a:endParaRPr lang="it-IT" sz="4000"/>
          </a:p>
        </p:txBody>
      </p:sp>
      <p:sp>
        <p:nvSpPr>
          <p:cNvPr id="6" name="Text Box 5"/>
          <p:cNvSpPr txBox="1">
            <a:spLocks noChangeAspect="1" noChangeArrowheads="1"/>
          </p:cNvSpPr>
          <p:nvPr/>
        </p:nvSpPr>
        <p:spPr bwMode="auto">
          <a:xfrm>
            <a:off x="3426482" y="1027695"/>
            <a:ext cx="3455987" cy="3324225"/>
          </a:xfrm>
          <a:prstGeom prst="rect">
            <a:avLst/>
          </a:prstGeom>
          <a:noFill/>
          <a:ln w="28575">
            <a:solidFill>
              <a:srgbClr val="33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9AA3CA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r>
              <a:rPr lang="en-GB" sz="1800">
                <a:solidFill>
                  <a:srgbClr val="0066FF"/>
                </a:solidFill>
              </a:rPr>
              <a:t>                         </a:t>
            </a: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endParaRPr lang="en-GB" sz="1800">
              <a:solidFill>
                <a:srgbClr val="0066FF"/>
              </a:solidFill>
            </a:endParaRPr>
          </a:p>
          <a:p>
            <a:r>
              <a:rPr lang="en-GB" sz="1800">
                <a:solidFill>
                  <a:srgbClr val="0066FF"/>
                </a:solidFill>
              </a:rPr>
              <a:t>                       </a:t>
            </a:r>
          </a:p>
          <a:p>
            <a:r>
              <a:rPr lang="en-GB" sz="1800" baseline="40000">
                <a:solidFill>
                  <a:srgbClr val="0066FF"/>
                </a:solidFill>
                <a:sym typeface="Symbol" charset="0"/>
              </a:rPr>
              <a:t>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5988707" y="4639258"/>
            <a:ext cx="1001712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sym typeface="Symbol" charset="0"/>
              </a:rPr>
              <a:t>Re(/)</a:t>
            </a:r>
            <a:endParaRPr lang="it-IT" sz="1800" b="1">
              <a:solidFill>
                <a:srgbClr val="FF0000"/>
              </a:solidFill>
              <a:sym typeface="Symbol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053794" y="1830970"/>
            <a:ext cx="19446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Char char="ï"/>
            </a:pPr>
            <a:r>
              <a:rPr lang="en-US" sz="1400" b="1">
                <a:solidFill>
                  <a:srgbClr val="993366"/>
                </a:solidFill>
                <a:latin typeface="Comic Sans MS" charset="0"/>
              </a:rPr>
              <a:t>Final Result                (1997-2001)</a:t>
            </a:r>
            <a:endParaRPr lang="it-IT" sz="1400" b="1" baseline="30000">
              <a:solidFill>
                <a:srgbClr val="000000"/>
              </a:solidFill>
              <a:latin typeface="Comic Sans MS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907744" y="2477083"/>
            <a:ext cx="209073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99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65113" indent="-265113"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defTabSz="530225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defTabSz="5302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 typeface="Wingdings" charset="0"/>
              <a:buChar char="ï"/>
            </a:pPr>
            <a:r>
              <a:rPr lang="en-US" sz="1400" b="1">
                <a:solidFill>
                  <a:srgbClr val="0000FF"/>
                </a:solidFill>
                <a:latin typeface="Comic Sans MS" charset="0"/>
              </a:rPr>
              <a:t>Half Statistics                         </a:t>
            </a:r>
            <a:r>
              <a:rPr lang="en-US" sz="1400" b="1">
                <a:solidFill>
                  <a:schemeClr val="bg1"/>
                </a:solidFill>
                <a:latin typeface="Comic Sans MS" charset="0"/>
              </a:rPr>
              <a:t>( </a:t>
            </a:r>
            <a:r>
              <a:rPr lang="en-US" sz="1400" b="1">
                <a:solidFill>
                  <a:srgbClr val="0000FF"/>
                </a:solidFill>
                <a:latin typeface="Comic Sans MS" charset="0"/>
              </a:rPr>
              <a:t>(1996-1997)</a:t>
            </a:r>
            <a:endParaRPr lang="it-IT" sz="1400" b="1" baseline="30000">
              <a:solidFill>
                <a:srgbClr val="0000FF"/>
              </a:solidFill>
              <a:latin typeface="Comic Sans MS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4686957" y="1062620"/>
            <a:ext cx="2165350" cy="336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it-IT" sz="1600" b="1">
                <a:solidFill>
                  <a:schemeClr val="hlink"/>
                </a:solidFill>
              </a:rPr>
              <a:t>(16.7 </a:t>
            </a:r>
            <a:r>
              <a:rPr lang="it-IT" sz="1600" b="1">
                <a:solidFill>
                  <a:schemeClr val="hlink"/>
                </a:solidFill>
                <a:sym typeface="Symbol" charset="0"/>
              </a:rPr>
              <a:t> 2.6)  10</a:t>
            </a:r>
            <a:r>
              <a:rPr lang="it-IT" sz="1600" b="1" baseline="30000">
                <a:solidFill>
                  <a:schemeClr val="hlink"/>
                </a:solidFill>
                <a:sym typeface="Symbol" charset="0"/>
              </a:rPr>
              <a:t>-4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20" r="5261" b="19284"/>
          <a:stretch>
            <a:fillRect/>
          </a:stretch>
        </p:blipFill>
        <p:spPr bwMode="auto">
          <a:xfrm>
            <a:off x="2820143" y="4929910"/>
            <a:ext cx="4328041" cy="192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CE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107763" dir="2700000" algn="ctr" rotWithShape="0">
                    <a:srgbClr val="C0C0C0">
                      <a:alpha val="50000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00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 violation in semi-</a:t>
            </a:r>
            <a:r>
              <a:rPr lang="en-US" dirty="0" err="1" smtClean="0"/>
              <a:t>leptonic</a:t>
            </a:r>
            <a:r>
              <a:rPr lang="en-US" dirty="0" smtClean="0"/>
              <a:t> decays</a:t>
            </a:r>
            <a:endParaRPr lang="en-US" dirty="0"/>
          </a:p>
        </p:txBody>
      </p:sp>
      <p:pic>
        <p:nvPicPr>
          <p:cNvPr id="4" name="Picture 44" descr="magic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256" y="4368215"/>
            <a:ext cx="127000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53194" y="977900"/>
            <a:ext cx="94027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 If observe a neutral </a:t>
            </a:r>
            <a:r>
              <a:rPr lang="en-GB" dirty="0" err="1">
                <a:solidFill>
                  <a:schemeClr val="accent2"/>
                </a:solidFill>
              </a:rPr>
              <a:t>kaon</a:t>
            </a:r>
            <a:r>
              <a:rPr lang="en-GB" dirty="0">
                <a:solidFill>
                  <a:schemeClr val="accent2"/>
                </a:solidFill>
              </a:rPr>
              <a:t> beam a long time after production (i.e. a large distances)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it will consist of a pure </a:t>
            </a:r>
            <a:r>
              <a:rPr lang="en-GB" dirty="0"/>
              <a:t>K</a:t>
            </a:r>
            <a:r>
              <a:rPr lang="en-GB" baseline="-25000" dirty="0"/>
              <a:t>L</a:t>
            </a:r>
            <a:r>
              <a:rPr lang="en-GB" dirty="0">
                <a:solidFill>
                  <a:schemeClr val="accent2"/>
                </a:solidFill>
              </a:rPr>
              <a:t> component</a:t>
            </a:r>
          </a:p>
        </p:txBody>
      </p:sp>
      <p:pic>
        <p:nvPicPr>
          <p:cNvPr id="6" name="Picture 4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69" y="1852418"/>
            <a:ext cx="532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Line 19"/>
          <p:cNvSpPr>
            <a:spLocks noChangeShapeType="1"/>
          </p:cNvSpPr>
          <p:nvPr/>
        </p:nvSpPr>
        <p:spPr bwMode="auto">
          <a:xfrm>
            <a:off x="4726781" y="2344928"/>
            <a:ext cx="0" cy="3571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>
            <a:off x="4726781" y="2681093"/>
            <a:ext cx="538163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6309519" y="2284218"/>
            <a:ext cx="0" cy="2159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>
            <a:off x="6309519" y="2500118"/>
            <a:ext cx="53975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1" name="Picture 23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56" y="2500118"/>
            <a:ext cx="9350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24" descr="TP_tmp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706" y="2284218"/>
            <a:ext cx="9350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" name="Text Box 6"/>
          <p:cNvSpPr txBox="1">
            <a:spLocks noChangeArrowheads="1"/>
          </p:cNvSpPr>
          <p:nvPr/>
        </p:nvSpPr>
        <p:spPr bwMode="auto">
          <a:xfrm>
            <a:off x="153194" y="3175428"/>
            <a:ext cx="8689975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10000"/>
              </a:spcBef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 Decays to                      must come from the          component, and decays to</a:t>
            </a:r>
          </a:p>
          <a:p>
            <a:pPr>
              <a:spcBef>
                <a:spcPct val="10000"/>
              </a:spcBef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                   must come from the           component</a:t>
            </a:r>
          </a:p>
        </p:txBody>
      </p:sp>
      <p:pic>
        <p:nvPicPr>
          <p:cNvPr id="17" name="Picture 8" descr="TP_tmp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48" y="3485760"/>
            <a:ext cx="9350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8" name="Picture 9" descr="TP_tmp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12" y="3119865"/>
            <a:ext cx="3508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9" name="Picture 11" descr="TP_tmp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17" y="3177400"/>
            <a:ext cx="9350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0" name="Picture 13" descr="TP_tmp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00" y="3513565"/>
            <a:ext cx="350837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1" name="Picture 30" descr="TP_tmp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4775409"/>
            <a:ext cx="65436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2" name="Picture 33" descr="TP_tmp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9" y="4072940"/>
            <a:ext cx="65436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516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 violation in semi-</a:t>
            </a:r>
            <a:r>
              <a:rPr lang="en-US" dirty="0" err="1"/>
              <a:t>leptonic</a:t>
            </a:r>
            <a:r>
              <a:rPr lang="en-US" dirty="0"/>
              <a:t> decays</a:t>
            </a:r>
          </a:p>
        </p:txBody>
      </p:sp>
      <p:sp>
        <p:nvSpPr>
          <p:cNvPr id="4" name="Text Box 27"/>
          <p:cNvSpPr txBox="1">
            <a:spLocks noChangeArrowheads="1"/>
          </p:cNvSpPr>
          <p:nvPr/>
        </p:nvSpPr>
        <p:spPr bwMode="auto">
          <a:xfrm>
            <a:off x="163145" y="1014867"/>
            <a:ext cx="83724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 Results in  a small difference in decay rates:  the decay to                     is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 </a:t>
            </a:r>
            <a:r>
              <a:rPr lang="en-GB" dirty="0">
                <a:solidFill>
                  <a:srgbClr val="FF0000"/>
                </a:solidFill>
              </a:rPr>
              <a:t>0.7 % more likely</a:t>
            </a:r>
            <a:r>
              <a:rPr lang="en-GB" dirty="0">
                <a:solidFill>
                  <a:schemeClr val="accent2"/>
                </a:solidFill>
              </a:rPr>
              <a:t> than the decay to </a:t>
            </a:r>
          </a:p>
        </p:txBody>
      </p:sp>
      <p:pic>
        <p:nvPicPr>
          <p:cNvPr id="5" name="Picture 28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82" y="1332367"/>
            <a:ext cx="935037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" name="Picture 29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146" y="1043442"/>
            <a:ext cx="935038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Text Box 38"/>
          <p:cNvSpPr txBox="1">
            <a:spLocks noChangeArrowheads="1"/>
          </p:cNvSpPr>
          <p:nvPr/>
        </p:nvSpPr>
        <p:spPr bwMode="auto">
          <a:xfrm>
            <a:off x="667749" y="1874929"/>
            <a:ext cx="7350412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  This </a:t>
            </a:r>
            <a:r>
              <a:rPr lang="en-GB" dirty="0">
                <a:solidFill>
                  <a:schemeClr val="accent2"/>
                </a:solidFill>
              </a:rPr>
              <a:t>difference has been observed and thus provides the first direct </a:t>
            </a:r>
          </a:p>
          <a:p>
            <a:pPr>
              <a:buClr>
                <a:srgbClr val="FF0000"/>
              </a:buClr>
            </a:pPr>
            <a:r>
              <a:rPr lang="en-GB" dirty="0">
                <a:solidFill>
                  <a:schemeClr val="accent2"/>
                </a:solidFill>
              </a:rPr>
              <a:t>    evidence for an absolute difference between matter and anti-matter.</a:t>
            </a:r>
          </a:p>
        </p:txBody>
      </p:sp>
      <p:sp>
        <p:nvSpPr>
          <p:cNvPr id="8" name="Text Box 40"/>
          <p:cNvSpPr txBox="1">
            <a:spLocks noChangeArrowheads="1"/>
          </p:cNvSpPr>
          <p:nvPr/>
        </p:nvSpPr>
        <p:spPr bwMode="auto">
          <a:xfrm>
            <a:off x="194121" y="2668947"/>
            <a:ext cx="8775115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Char char="«"/>
            </a:pPr>
            <a:r>
              <a:rPr lang="en-GB" dirty="0">
                <a:solidFill>
                  <a:schemeClr val="accent2"/>
                </a:solidFill>
              </a:rPr>
              <a:t> It also provides an unambiguous definition of matter which could, for example, 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chemeClr val="accent2"/>
                </a:solidFill>
              </a:rPr>
              <a:t>     be transmitted to aliens in a distant galaxy </a:t>
            </a:r>
          </a:p>
        </p:txBody>
      </p:sp>
      <p:sp>
        <p:nvSpPr>
          <p:cNvPr id="9" name="Text Box 41"/>
          <p:cNvSpPr txBox="1">
            <a:spLocks noChangeArrowheads="1"/>
          </p:cNvSpPr>
          <p:nvPr/>
        </p:nvSpPr>
        <p:spPr bwMode="auto">
          <a:xfrm>
            <a:off x="823545" y="3532685"/>
            <a:ext cx="7200168" cy="648512"/>
          </a:xfrm>
          <a:prstGeom prst="rect">
            <a:avLst/>
          </a:prstGeom>
          <a:solidFill>
            <a:srgbClr val="FFFFCC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“</a:t>
            </a:r>
            <a:r>
              <a:rPr lang="en-GB" dirty="0">
                <a:solidFill>
                  <a:srgbClr val="FF0000"/>
                </a:solidFill>
              </a:rPr>
              <a:t>The electrons in our atoms have the same charge as those emitted</a:t>
            </a:r>
          </a:p>
          <a:p>
            <a:pPr>
              <a:buClr>
                <a:srgbClr val="FF0000"/>
              </a:buClr>
              <a:buFont typeface="Wingdings" charset="0"/>
              <a:buNone/>
            </a:pPr>
            <a:r>
              <a:rPr lang="en-GB" dirty="0">
                <a:solidFill>
                  <a:srgbClr val="FF0000"/>
                </a:solidFill>
              </a:rPr>
              <a:t>   least </a:t>
            </a:r>
            <a:r>
              <a:rPr lang="en-GB" dirty="0" smtClean="0">
                <a:solidFill>
                  <a:srgbClr val="FF0000"/>
                </a:solidFill>
              </a:rPr>
              <a:t>often </a:t>
            </a:r>
            <a:r>
              <a:rPr lang="en-GB" dirty="0">
                <a:solidFill>
                  <a:srgbClr val="FF0000"/>
                </a:solidFill>
              </a:rPr>
              <a:t>in the decays of the long-lived neutral </a:t>
            </a:r>
            <a:r>
              <a:rPr lang="en-GB" dirty="0" err="1">
                <a:solidFill>
                  <a:srgbClr val="FF0000"/>
                </a:solidFill>
              </a:rPr>
              <a:t>kaon</a:t>
            </a:r>
            <a:r>
              <a:rPr lang="ja-JP" altLang="en-GB" dirty="0">
                <a:solidFill>
                  <a:srgbClr val="FF0000"/>
                </a:solidFill>
                <a:latin typeface="Palatino"/>
              </a:rPr>
              <a:t>”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5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561301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Why CP violation is important for our existence</a:t>
            </a:r>
          </a:p>
          <a:p>
            <a:endParaRPr lang="en-US" dirty="0" smtClean="0"/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chemeClr val="accent2"/>
                </a:solidFill>
              </a:rPr>
              <a:t>Very early in the universe might expect equal numbers of baryons and anti-baryons</a:t>
            </a: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However</a:t>
            </a:r>
            <a:r>
              <a:rPr lang="en-GB" dirty="0">
                <a:solidFill>
                  <a:schemeClr val="accent2"/>
                </a:solidFill>
              </a:rPr>
              <a:t>, today the universe is matter dominated (no evidence for anti-galaxies, etc.</a:t>
            </a:r>
            <a:r>
              <a:rPr lang="en-GB" dirty="0" smtClean="0">
                <a:solidFill>
                  <a:schemeClr val="accent2"/>
                </a:solidFill>
              </a:rPr>
              <a:t>)</a:t>
            </a: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No </a:t>
            </a:r>
            <a:r>
              <a:rPr lang="en-GB" dirty="0" err="1" smtClean="0">
                <a:solidFill>
                  <a:schemeClr val="accent2"/>
                </a:solidFill>
              </a:rPr>
              <a:t>antinuclei</a:t>
            </a:r>
            <a:r>
              <a:rPr lang="en-GB" dirty="0" smtClean="0">
                <a:solidFill>
                  <a:schemeClr val="accent2"/>
                </a:solidFill>
              </a:rPr>
              <a:t> (e.g. </a:t>
            </a:r>
            <a:r>
              <a:rPr lang="en-GB" dirty="0" err="1" smtClean="0">
                <a:solidFill>
                  <a:schemeClr val="accent2"/>
                </a:solidFill>
              </a:rPr>
              <a:t>Antihelium</a:t>
            </a:r>
            <a:r>
              <a:rPr lang="en-GB" dirty="0" smtClean="0">
                <a:solidFill>
                  <a:schemeClr val="accent2"/>
                </a:solidFill>
              </a:rPr>
              <a:t>) seen in cosmic rays (limit from BESS)</a:t>
            </a: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 smtClean="0">
              <a:solidFill>
                <a:schemeClr val="accent2"/>
              </a:solidFill>
            </a:endParaRP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chemeClr val="accent2"/>
                </a:solidFill>
              </a:rPr>
              <a:t>No significant (diffuse) cosmic gamma rays from nucleon-antinucleon </a:t>
            </a:r>
            <a:r>
              <a:rPr lang="en-GB" dirty="0" err="1" smtClean="0">
                <a:solidFill>
                  <a:schemeClr val="accent2"/>
                </a:solidFill>
              </a:rPr>
              <a:t>annhilation</a:t>
            </a:r>
            <a:r>
              <a:rPr lang="en-GB" dirty="0" smtClean="0">
                <a:solidFill>
                  <a:schemeClr val="accent2"/>
                </a:solidFill>
              </a:rPr>
              <a:t> in the boundary between matter and antimatter regions</a:t>
            </a: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Rectangle 54"/>
          <p:cNvSpPr>
            <a:spLocks noChangeArrowheads="1"/>
          </p:cNvSpPr>
          <p:nvPr/>
        </p:nvSpPr>
        <p:spPr bwMode="auto">
          <a:xfrm>
            <a:off x="6915354" y="4768205"/>
            <a:ext cx="1843088" cy="377825"/>
          </a:xfrm>
          <a:prstGeom prst="rect">
            <a:avLst/>
          </a:prstGeom>
          <a:noFill/>
          <a:ln w="12700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spcBef>
                <a:spcPct val="0"/>
              </a:spcBef>
              <a:buFontTx/>
              <a:buNone/>
            </a:pPr>
            <a:r>
              <a:rPr lang="en-US" sz="900" dirty="0"/>
              <a:t>Balloon-borne Superconducting  </a:t>
            </a:r>
            <a:r>
              <a:rPr lang="en-US" sz="900" dirty="0" err="1"/>
              <a:t>Solenoidal</a:t>
            </a:r>
            <a:r>
              <a:rPr lang="en-US" sz="900" dirty="0"/>
              <a:t> (BESS) spectrometer </a:t>
            </a:r>
          </a:p>
        </p:txBody>
      </p:sp>
      <p:grpSp>
        <p:nvGrpSpPr>
          <p:cNvPr id="9" name="Group 32"/>
          <p:cNvGrpSpPr>
            <a:grpSpLocks/>
          </p:cNvGrpSpPr>
          <p:nvPr/>
        </p:nvGrpSpPr>
        <p:grpSpPr bwMode="auto">
          <a:xfrm>
            <a:off x="3677994" y="2226702"/>
            <a:ext cx="2256000" cy="1911615"/>
            <a:chOff x="820" y="1177"/>
            <a:chExt cx="2097" cy="1536"/>
          </a:xfrm>
        </p:grpSpPr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 flipH="1">
              <a:off x="820" y="1177"/>
              <a:ext cx="2097" cy="781"/>
            </a:xfrm>
            <a:prstGeom prst="lightningBol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523" y="1353"/>
              <a:ext cx="7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3200" dirty="0">
                  <a:solidFill>
                    <a:schemeClr val="accent2"/>
                  </a:solidFill>
                </a:rPr>
                <a:t>matter</a:t>
              </a:r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 flipH="1" flipV="1">
              <a:off x="820" y="1932"/>
              <a:ext cx="2073" cy="781"/>
            </a:xfrm>
            <a:prstGeom prst="lightningBolt">
              <a:avLst/>
            </a:prstGeom>
            <a:solidFill>
              <a:srgbClr val="99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1253" y="2145"/>
              <a:ext cx="115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3200">
                  <a:solidFill>
                    <a:srgbClr val="008000"/>
                  </a:solidFill>
                </a:rPr>
                <a:t>antimatter</a:t>
              </a:r>
            </a:p>
          </p:txBody>
        </p:sp>
      </p:grpSp>
      <p:grpSp>
        <p:nvGrpSpPr>
          <p:cNvPr id="16" name="Group 29"/>
          <p:cNvGrpSpPr>
            <a:grpSpLocks/>
          </p:cNvGrpSpPr>
          <p:nvPr/>
        </p:nvGrpSpPr>
        <p:grpSpPr bwMode="auto">
          <a:xfrm>
            <a:off x="2413450" y="2101850"/>
            <a:ext cx="1730375" cy="1889125"/>
            <a:chOff x="0" y="1324"/>
            <a:chExt cx="1090" cy="1190"/>
          </a:xfrm>
        </p:grpSpPr>
        <p:sp>
          <p:nvSpPr>
            <p:cNvPr id="17" name="AutoShape 5"/>
            <p:cNvSpPr>
              <a:spLocks noChangeArrowheads="1"/>
            </p:cNvSpPr>
            <p:nvPr/>
          </p:nvSpPr>
          <p:spPr bwMode="auto">
            <a:xfrm>
              <a:off x="156" y="1324"/>
              <a:ext cx="934" cy="1190"/>
            </a:xfrm>
            <a:prstGeom prst="irregularSeal2">
              <a:avLst/>
            </a:prstGeom>
            <a:solidFill>
              <a:srgbClr val="FF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6"/>
            <p:cNvSpPr txBox="1">
              <a:spLocks noChangeArrowheads="1"/>
            </p:cNvSpPr>
            <p:nvPr/>
          </p:nvSpPr>
          <p:spPr bwMode="auto">
            <a:xfrm>
              <a:off x="0" y="1823"/>
              <a:ext cx="109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sz="3200">
                  <a:solidFill>
                    <a:srgbClr val="FF0000"/>
                  </a:solidFill>
                </a:rPr>
                <a:t>Big Bang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8165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universe_original"/>
          <p:cNvPicPr>
            <a:picLocks noChangeAspect="1" noChangeArrowheads="1"/>
          </p:cNvPicPr>
          <p:nvPr/>
        </p:nvPicPr>
        <p:blipFill>
          <a:blip r:embed="rId2">
            <a:lum bright="18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55515" y="1798083"/>
            <a:ext cx="1371108" cy="233750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07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544667"/>
          </a:xfrm>
        </p:spPr>
        <p:txBody>
          <a:bodyPr>
            <a:normAutofit fontScale="62500" lnSpcReduction="20000"/>
          </a:bodyPr>
          <a:lstStyle/>
          <a:p>
            <a:pPr marL="118872" indent="0">
              <a:buNone/>
            </a:pPr>
            <a:r>
              <a:rPr lang="en-GB" dirty="0" smtClean="0">
                <a:solidFill>
                  <a:schemeClr val="accent2"/>
                </a:solidFill>
              </a:rPr>
              <a:t>From</a:t>
            </a:r>
            <a:r>
              <a:rPr lang="en-GB" dirty="0" smtClean="0">
                <a:solidFill>
                  <a:schemeClr val="accent2"/>
                </a:solidFill>
                <a:latin typeface="Palatino"/>
              </a:rPr>
              <a:t> </a:t>
            </a:r>
            <a:r>
              <a:rPr lang="en-GB" dirty="0">
                <a:solidFill>
                  <a:schemeClr val="accent2"/>
                </a:solidFill>
                <a:latin typeface="Palatino"/>
              </a:rPr>
              <a:t>“</a:t>
            </a:r>
            <a:r>
              <a:rPr lang="en-GB" dirty="0">
                <a:solidFill>
                  <a:schemeClr val="accent2"/>
                </a:solidFill>
              </a:rPr>
              <a:t>Big Bang </a:t>
            </a:r>
            <a:r>
              <a:rPr lang="en-GB" dirty="0" err="1">
                <a:solidFill>
                  <a:schemeClr val="accent2"/>
                </a:solidFill>
              </a:rPr>
              <a:t>Nucleosynthesis</a:t>
            </a:r>
            <a:r>
              <a:rPr lang="en-US" dirty="0">
                <a:solidFill>
                  <a:schemeClr val="accent2"/>
                </a:solidFill>
                <a:latin typeface="Palatino"/>
              </a:rPr>
              <a:t>” </a:t>
            </a:r>
            <a:r>
              <a:rPr lang="en-GB" dirty="0">
                <a:solidFill>
                  <a:schemeClr val="accent2"/>
                </a:solidFill>
              </a:rPr>
              <a:t>obtain the matter/anti-matter asymmetry </a:t>
            </a:r>
          </a:p>
          <a:p>
            <a:endParaRPr lang="en-US" dirty="0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518883" y="2582427"/>
            <a:ext cx="76485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>
                <a:solidFill>
                  <a:schemeClr val="accent2"/>
                </a:solidFill>
              </a:rPr>
              <a:t>i.e. for every baryon in the universe today there are          photons      </a:t>
            </a:r>
          </a:p>
        </p:txBody>
      </p:sp>
      <p:pic>
        <p:nvPicPr>
          <p:cNvPr id="6" name="Picture 15" descr="TP_tmp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659" y="2582427"/>
            <a:ext cx="409575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4143942"/>
              </p:ext>
            </p:extLst>
          </p:nvPr>
        </p:nvGraphicFramePr>
        <p:xfrm>
          <a:off x="2457330" y="1667759"/>
          <a:ext cx="1885842" cy="79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41" name="Equation" r:id="rId5" imgW="1117440" imgH="469800" progId="Equation.3">
                  <p:embed/>
                </p:oleObj>
              </mc:Choice>
              <mc:Fallback>
                <p:oleObj name="Equation" r:id="rId5" imgW="111744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330" y="1667759"/>
                        <a:ext cx="1885842" cy="792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84199" y="1752424"/>
            <a:ext cx="38477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1600" dirty="0">
                <a:latin typeface="Arial" charset="0"/>
              </a:rPr>
              <a:t>observed to be ~ 1 </a:t>
            </a:r>
            <a:r>
              <a:rPr lang="en-US" sz="1600" dirty="0">
                <a:latin typeface="Arial" charset="0"/>
                <a:sym typeface="Symbol" charset="0"/>
              </a:rPr>
              <a:t>10</a:t>
            </a:r>
            <a:r>
              <a:rPr lang="en-US" sz="1600" baseline="30000" dirty="0">
                <a:latin typeface="Arial" charset="0"/>
                <a:sym typeface="Symbol" charset="0"/>
              </a:rPr>
              <a:t>–10</a:t>
            </a:r>
            <a:r>
              <a:rPr lang="en-US" sz="1600" dirty="0">
                <a:latin typeface="Arial" charset="0"/>
                <a:sym typeface="Symbol" charset="0"/>
              </a:rPr>
              <a:t> </a:t>
            </a:r>
            <a:r>
              <a:rPr lang="en-US" sz="1600" dirty="0">
                <a:latin typeface="Arial" charset="0"/>
              </a:rPr>
              <a:t>&lt; </a:t>
            </a:r>
            <a:r>
              <a:rPr lang="en-US" sz="1600" i="1" dirty="0">
                <a:latin typeface="Arial" charset="0"/>
                <a:sym typeface="Symbol" charset="0"/>
              </a:rPr>
              <a:t></a:t>
            </a:r>
            <a:r>
              <a:rPr lang="en-US" sz="1600" dirty="0">
                <a:latin typeface="Arial" charset="0"/>
                <a:sym typeface="Symbol" charset="0"/>
              </a:rPr>
              <a:t> &lt; 6 10</a:t>
            </a:r>
            <a:r>
              <a:rPr lang="en-US" sz="1600" baseline="30000" dirty="0">
                <a:latin typeface="Arial" charset="0"/>
                <a:sym typeface="Symbol" charset="0"/>
              </a:rPr>
              <a:t>–</a:t>
            </a:r>
            <a:r>
              <a:rPr lang="en-US" sz="1600" baseline="30000" dirty="0" smtClean="0">
                <a:latin typeface="Arial" charset="0"/>
                <a:sym typeface="Symbol" charset="0"/>
              </a:rPr>
              <a:t>10</a:t>
            </a:r>
            <a:endParaRPr lang="en-US" sz="1600" baseline="30000" dirty="0">
              <a:latin typeface="Arial" charset="0"/>
              <a:sym typeface="Symbol" charset="0"/>
            </a:endParaRPr>
          </a:p>
        </p:txBody>
      </p:sp>
      <p:pic>
        <p:nvPicPr>
          <p:cNvPr id="42" name="Picture 23" descr="magi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428" y="4087558"/>
            <a:ext cx="121831" cy="12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FF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402932" y="3496990"/>
            <a:ext cx="7317981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dirty="0" smtClean="0">
                <a:solidFill>
                  <a:schemeClr val="accent2"/>
                </a:solidFill>
              </a:rPr>
              <a:t>Early </a:t>
            </a:r>
            <a:r>
              <a:rPr lang="en-GB" dirty="0">
                <a:solidFill>
                  <a:schemeClr val="accent2"/>
                </a:solidFill>
              </a:rPr>
              <a:t>in the universe need to create a very small asymmetry between </a:t>
            </a:r>
            <a:r>
              <a:rPr lang="en-GB" dirty="0" smtClean="0">
                <a:solidFill>
                  <a:schemeClr val="accent2"/>
                </a:solidFill>
              </a:rPr>
              <a:t>  baryons and anti</a:t>
            </a:r>
            <a:r>
              <a:rPr lang="en-GB" dirty="0">
                <a:solidFill>
                  <a:schemeClr val="accent2"/>
                </a:solidFill>
              </a:rPr>
              <a:t>-baryons</a:t>
            </a:r>
          </a:p>
        </p:txBody>
      </p:sp>
      <p:sp>
        <p:nvSpPr>
          <p:cNvPr id="44" name="Text Box 19"/>
          <p:cNvSpPr txBox="1">
            <a:spLocks noChangeArrowheads="1"/>
          </p:cNvSpPr>
          <p:nvPr/>
        </p:nvSpPr>
        <p:spPr bwMode="auto">
          <a:xfrm>
            <a:off x="1040628" y="4257421"/>
            <a:ext cx="6006269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dirty="0"/>
              <a:t>e.g.</a:t>
            </a:r>
            <a:r>
              <a:rPr lang="en-GB" dirty="0">
                <a:solidFill>
                  <a:schemeClr val="accent2"/>
                </a:solidFill>
              </a:rPr>
              <a:t> for every </a:t>
            </a:r>
            <a:r>
              <a:rPr lang="en-GB" dirty="0">
                <a:solidFill>
                  <a:srgbClr val="FF0000"/>
                </a:solidFill>
              </a:rPr>
              <a:t>10</a:t>
            </a:r>
            <a:r>
              <a:rPr lang="en-GB" baseline="30000" dirty="0">
                <a:solidFill>
                  <a:srgbClr val="FF0000"/>
                </a:solidFill>
              </a:rPr>
              <a:t>9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anti-baryons</a:t>
            </a:r>
            <a:r>
              <a:rPr lang="en-GB" dirty="0">
                <a:solidFill>
                  <a:schemeClr val="accent2"/>
                </a:solidFill>
              </a:rPr>
              <a:t> there were </a:t>
            </a:r>
            <a:r>
              <a:rPr lang="en-GB" dirty="0">
                <a:solidFill>
                  <a:srgbClr val="FF0000"/>
                </a:solidFill>
              </a:rPr>
              <a:t>10</a:t>
            </a:r>
            <a:r>
              <a:rPr lang="en-GB" baseline="30000" dirty="0">
                <a:solidFill>
                  <a:srgbClr val="FF0000"/>
                </a:solidFill>
              </a:rPr>
              <a:t>9</a:t>
            </a:r>
            <a:r>
              <a:rPr lang="en-GB" dirty="0">
                <a:solidFill>
                  <a:srgbClr val="FF0000"/>
                </a:solidFill>
              </a:rPr>
              <a:t>+1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>
                <a:solidFill>
                  <a:srgbClr val="FF0000"/>
                </a:solidFill>
              </a:rPr>
              <a:t>baryons</a:t>
            </a:r>
          </a:p>
          <a:p>
            <a:r>
              <a:rPr lang="en-GB" dirty="0">
                <a:solidFill>
                  <a:schemeClr val="accent2"/>
                </a:solidFill>
              </a:rPr>
              <a:t>        baryons/anti-baryons annihilate </a:t>
            </a:r>
          </a:p>
          <a:p>
            <a:r>
              <a:rPr lang="en-GB" dirty="0">
                <a:solidFill>
                  <a:schemeClr val="accent2"/>
                </a:solidFill>
              </a:rPr>
              <a:t>                 </a:t>
            </a:r>
            <a:r>
              <a:rPr lang="en-GB" dirty="0">
                <a:solidFill>
                  <a:srgbClr val="FF0000"/>
                </a:solidFill>
              </a:rPr>
              <a:t>1 baryon + ~10</a:t>
            </a:r>
            <a:r>
              <a:rPr lang="en-GB" baseline="30000" dirty="0">
                <a:solidFill>
                  <a:srgbClr val="FF0000"/>
                </a:solidFill>
              </a:rPr>
              <a:t>9</a:t>
            </a:r>
            <a:r>
              <a:rPr lang="en-GB" dirty="0">
                <a:solidFill>
                  <a:srgbClr val="FF0000"/>
                </a:solidFill>
              </a:rPr>
              <a:t> photons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+ no anti-baryons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749939" y="4933675"/>
            <a:ext cx="310669" cy="179388"/>
          </a:xfrm>
          <a:prstGeom prst="rightArrow">
            <a:avLst>
              <a:gd name="adj1" fmla="val 50000"/>
              <a:gd name="adj2" fmla="val 45133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72008" y="2119848"/>
            <a:ext cx="8705964" cy="37749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374968" y="2389446"/>
            <a:ext cx="874673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FF0000"/>
              </a:buClr>
            </a:pPr>
            <a:r>
              <a:rPr lang="en-GB" u="sng" dirty="0" smtClean="0">
                <a:solidFill>
                  <a:schemeClr val="accent2"/>
                </a:solidFill>
              </a:rPr>
              <a:t>To </a:t>
            </a:r>
            <a:r>
              <a:rPr lang="en-GB" u="sng" dirty="0">
                <a:solidFill>
                  <a:schemeClr val="accent2"/>
                </a:solidFill>
              </a:rPr>
              <a:t>generate</a:t>
            </a:r>
            <a:r>
              <a:rPr lang="en-GB" dirty="0">
                <a:solidFill>
                  <a:schemeClr val="accent2"/>
                </a:solidFill>
              </a:rPr>
              <a:t> this initial asymmetry three conditions must be met </a:t>
            </a:r>
            <a:r>
              <a:rPr lang="en-GB" dirty="0">
                <a:solidFill>
                  <a:schemeClr val="hlink"/>
                </a:solidFill>
              </a:rPr>
              <a:t>(Sakharov, 1967):</a:t>
            </a: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573074" y="2805911"/>
            <a:ext cx="7546417" cy="286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defTabSz="9683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defTabSz="9683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>
              <a:buFont typeface="Wingdings" charset="0"/>
              <a:buChar char=""/>
            </a:pPr>
            <a:r>
              <a:rPr lang="en-GB" dirty="0" smtClean="0">
                <a:sym typeface="Wingdings" charset="0"/>
              </a:rPr>
              <a:t>Baryon </a:t>
            </a:r>
            <a:r>
              <a:rPr lang="en-GB" dirty="0">
                <a:sym typeface="Wingdings" charset="0"/>
              </a:rPr>
              <a:t>number </a:t>
            </a:r>
            <a:r>
              <a:rPr lang="en-GB" dirty="0" smtClean="0">
                <a:sym typeface="Wingdings" charset="0"/>
              </a:rPr>
              <a:t>violation</a:t>
            </a:r>
            <a:r>
              <a:rPr lang="en-GB" dirty="0" smtClean="0">
                <a:solidFill>
                  <a:schemeClr val="accent2"/>
                </a:solidFill>
                <a:sym typeface="Wingdings" charset="0"/>
              </a:rPr>
              <a:t>, 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i.e.                     is not constant</a:t>
            </a:r>
            <a:r>
              <a:rPr lang="en-GB" dirty="0">
                <a:sym typeface="Wingdings" charset="0"/>
              </a:rPr>
              <a:t> </a:t>
            </a:r>
            <a:endParaRPr lang="en-GB" dirty="0" smtClean="0">
              <a:sym typeface="Wingdings" charset="0"/>
            </a:endParaRPr>
          </a:p>
          <a:p>
            <a:pPr marL="285750" indent="-285750">
              <a:buFont typeface="Wingdings" charset="0"/>
              <a:buChar char=""/>
            </a:pPr>
            <a:endParaRPr lang="en-GB" dirty="0" smtClean="0">
              <a:sym typeface="Wingdings" charset="0"/>
            </a:endParaRPr>
          </a:p>
          <a:p>
            <a:pPr marL="285750" indent="-285750">
              <a:buFont typeface="Wingdings" charset="0"/>
              <a:buChar char=""/>
            </a:pPr>
            <a:endParaRPr lang="en-GB" dirty="0">
              <a:sym typeface="Wingdings" charset="0"/>
            </a:endParaRPr>
          </a:p>
          <a:p>
            <a:r>
              <a:rPr lang="en-GB" dirty="0">
                <a:sym typeface="Wingdings" charset="0"/>
              </a:rPr>
              <a:t> </a:t>
            </a:r>
            <a:r>
              <a:rPr lang="en-GB" dirty="0" smtClean="0">
                <a:sym typeface="Wingdings" charset="0"/>
              </a:rPr>
              <a:t>C </a:t>
            </a:r>
            <a:r>
              <a:rPr lang="en-GB" dirty="0">
                <a:sym typeface="Wingdings" charset="0"/>
              </a:rPr>
              <a:t>and CP </a:t>
            </a:r>
            <a:r>
              <a:rPr lang="en-GB" dirty="0" smtClean="0">
                <a:sym typeface="Wingdings" charset="0"/>
              </a:rPr>
              <a:t>violation</a:t>
            </a:r>
            <a:r>
              <a:rPr lang="en-GB" dirty="0" smtClean="0">
                <a:solidFill>
                  <a:schemeClr val="accent2"/>
                </a:solidFill>
                <a:sym typeface="Wingdings" charset="0"/>
              </a:rPr>
              <a:t>,</a:t>
            </a:r>
            <a:r>
              <a:rPr lang="en-GB" dirty="0" smtClean="0">
                <a:sym typeface="Wingdings" charset="0"/>
              </a:rPr>
              <a:t> 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if CP is conserved for a reaction which generates</a:t>
            </a:r>
          </a:p>
          <a:p>
            <a:r>
              <a:rPr lang="en-GB" dirty="0">
                <a:solidFill>
                  <a:schemeClr val="accent2"/>
                </a:solidFill>
                <a:sym typeface="Wingdings" charset="0"/>
              </a:rPr>
              <a:t>          a net number of baryons over anti-baryons there would be a CP</a:t>
            </a:r>
          </a:p>
          <a:p>
            <a:r>
              <a:rPr lang="en-GB" dirty="0">
                <a:solidFill>
                  <a:schemeClr val="accent2"/>
                </a:solidFill>
                <a:sym typeface="Wingdings" charset="0"/>
              </a:rPr>
              <a:t>          conjugate reaction generating a net number of anti-baryons</a:t>
            </a:r>
            <a:r>
              <a:rPr lang="en-GB" dirty="0">
                <a:sym typeface="Wingdings" charset="0"/>
              </a:rPr>
              <a:t> </a:t>
            </a:r>
            <a:endParaRPr lang="en-GB" dirty="0" smtClean="0">
              <a:sym typeface="Wingdings" charset="0"/>
            </a:endParaRPr>
          </a:p>
          <a:p>
            <a:endParaRPr lang="en-GB" dirty="0">
              <a:sym typeface="Wingdings" charset="0"/>
            </a:endParaRPr>
          </a:p>
          <a:p>
            <a:endParaRPr lang="en-GB" dirty="0">
              <a:sym typeface="Wingdings" charset="0"/>
            </a:endParaRPr>
          </a:p>
          <a:p>
            <a:r>
              <a:rPr lang="en-GB" dirty="0">
                <a:sym typeface="Wingdings" charset="0"/>
              </a:rPr>
              <a:t> </a:t>
            </a:r>
            <a:r>
              <a:rPr lang="en-GB" dirty="0" smtClean="0">
                <a:sym typeface="Wingdings" charset="0"/>
              </a:rPr>
              <a:t>Departure </a:t>
            </a:r>
            <a:r>
              <a:rPr lang="en-GB" dirty="0">
                <a:sym typeface="Wingdings" charset="0"/>
              </a:rPr>
              <a:t>from thermal </a:t>
            </a:r>
            <a:r>
              <a:rPr lang="en-GB" dirty="0" smtClean="0">
                <a:sym typeface="Wingdings" charset="0"/>
              </a:rPr>
              <a:t>equilibrium</a:t>
            </a:r>
            <a:r>
              <a:rPr lang="en-GB" dirty="0" smtClean="0">
                <a:solidFill>
                  <a:schemeClr val="accent2"/>
                </a:solidFill>
                <a:sym typeface="Wingdings" charset="0"/>
              </a:rPr>
              <a:t>,</a:t>
            </a:r>
            <a:r>
              <a:rPr lang="en-GB" dirty="0" smtClean="0">
                <a:sym typeface="Wingdings" charset="0"/>
              </a:rPr>
              <a:t> </a:t>
            </a:r>
            <a:r>
              <a:rPr lang="en-GB" dirty="0">
                <a:solidFill>
                  <a:schemeClr val="accent2"/>
                </a:solidFill>
                <a:sym typeface="Wingdings" charset="0"/>
              </a:rPr>
              <a:t>in thermal equilibrium any baryon</a:t>
            </a:r>
          </a:p>
          <a:p>
            <a:r>
              <a:rPr lang="en-GB" dirty="0">
                <a:solidFill>
                  <a:schemeClr val="accent2"/>
                </a:solidFill>
                <a:sym typeface="Wingdings" charset="0"/>
              </a:rPr>
              <a:t>      number violating process will be balanced by the inverse reaction</a:t>
            </a:r>
          </a:p>
        </p:txBody>
      </p:sp>
      <p:pic>
        <p:nvPicPr>
          <p:cNvPr id="12" name="Picture 22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243" y="2928663"/>
            <a:ext cx="936625" cy="23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" name="Picture 7" descr="sacharo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83359" y="96624"/>
            <a:ext cx="1017741" cy="15113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5" name="TextBox 14"/>
          <p:cNvSpPr txBox="1"/>
          <p:nvPr/>
        </p:nvSpPr>
        <p:spPr>
          <a:xfrm>
            <a:off x="7795715" y="1664268"/>
            <a:ext cx="10113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A. </a:t>
            </a:r>
            <a:r>
              <a:rPr lang="en-US" sz="1200" i="1" dirty="0" err="1" smtClean="0"/>
              <a:t>Sakharow</a:t>
            </a:r>
            <a:endParaRPr lang="en-US" sz="1200" i="1" dirty="0"/>
          </a:p>
        </p:txBody>
      </p:sp>
      <p:pic>
        <p:nvPicPr>
          <p:cNvPr id="16" name="Picture 19" descr="sm_sakharov"/>
          <p:cNvPicPr>
            <a:picLocks noChangeAspect="1" noChangeArrowheads="1"/>
          </p:cNvPicPr>
          <p:nvPr/>
        </p:nvPicPr>
        <p:blipFill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17" y="2805911"/>
            <a:ext cx="1076450" cy="721796"/>
          </a:xfrm>
          <a:prstGeom prst="rect">
            <a:avLst/>
          </a:prstGeom>
          <a:solidFill>
            <a:srgbClr val="000000">
              <a:alpha val="75000"/>
            </a:srgbClr>
          </a:solidFill>
        </p:spPr>
      </p:pic>
      <p:sp>
        <p:nvSpPr>
          <p:cNvPr id="5" name="TextBox 4"/>
          <p:cNvSpPr txBox="1"/>
          <p:nvPr/>
        </p:nvSpPr>
        <p:spPr>
          <a:xfrm>
            <a:off x="1333369" y="6093209"/>
            <a:ext cx="6669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Baryogenesis</a:t>
            </a:r>
            <a:r>
              <a:rPr lang="en-US" i="1" dirty="0" smtClean="0"/>
              <a:t>: processes that produced an asymmetry between baryons and anti-baryons </a:t>
            </a:r>
            <a:r>
              <a:rPr lang="en-US" i="1" dirty="0" smtClean="0"/>
              <a:t>in </a:t>
            </a:r>
            <a:r>
              <a:rPr lang="en-US" i="1" dirty="0" smtClean="0"/>
              <a:t>the very early universe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5002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4878" y="2130774"/>
            <a:ext cx="8673696" cy="544667"/>
          </a:xfrm>
          <a:prstGeom prst="rect">
            <a:avLst/>
          </a:prstGeom>
        </p:spPr>
        <p:txBody>
          <a:bodyPr vert="horz" lIns="54864" tIns="91440" rtlCol="0">
            <a:normAutofit fontScale="92500" lnSpcReduction="20000"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>
              <a:buFont typeface="Wingdings 2"/>
              <a:buNone/>
            </a:pPr>
            <a:r>
              <a:rPr lang="en-GB" dirty="0" smtClean="0">
                <a:solidFill>
                  <a:schemeClr val="accent2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034" y="1485349"/>
            <a:ext cx="6365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Problem:</a:t>
            </a:r>
            <a:r>
              <a:rPr lang="en-US" sz="2000" dirty="0" smtClean="0"/>
              <a:t> The anti-nucleon densities in thermal equilibrium</a:t>
            </a:r>
            <a:endParaRPr lang="en-US" sz="2000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178399"/>
              </p:ext>
            </p:extLst>
          </p:nvPr>
        </p:nvGraphicFramePr>
        <p:xfrm>
          <a:off x="4169684" y="2287570"/>
          <a:ext cx="24765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50" name="Equation" r:id="rId3" imgW="1828800" imgH="520560" progId="Equation.3">
                  <p:embed/>
                </p:oleObj>
              </mc:Choice>
              <mc:Fallback>
                <p:oleObj name="Equation" r:id="rId3" imgW="1828800" imgH="520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9684" y="2287570"/>
                        <a:ext cx="24765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2"/>
          <p:cNvGrpSpPr>
            <a:grpSpLocks/>
          </p:cNvGrpSpPr>
          <p:nvPr/>
        </p:nvGrpSpPr>
        <p:grpSpPr bwMode="auto">
          <a:xfrm>
            <a:off x="6114371" y="3230545"/>
            <a:ext cx="1944688" cy="1008062"/>
            <a:chOff x="3878" y="2568"/>
            <a:chExt cx="1225" cy="635"/>
          </a:xfrm>
        </p:grpSpPr>
        <p:sp>
          <p:nvSpPr>
            <p:cNvPr id="8" name="Rectangle 13"/>
            <p:cNvSpPr>
              <a:spLocks noChangeArrowheads="1"/>
            </p:cNvSpPr>
            <p:nvPr/>
          </p:nvSpPr>
          <p:spPr bwMode="auto">
            <a:xfrm>
              <a:off x="3878" y="2568"/>
              <a:ext cx="1225" cy="635"/>
            </a:xfrm>
            <a:prstGeom prst="rect">
              <a:avLst/>
            </a:prstGeom>
            <a:solidFill>
              <a:srgbClr val="B7B7FF"/>
            </a:solidFill>
            <a:ln w="12700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4367" y="2568"/>
              <a:ext cx="7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62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400">
                  <a:solidFill>
                    <a:schemeClr val="accent2"/>
                  </a:solidFill>
                  <a:latin typeface="Arial" charset="0"/>
                </a:rPr>
                <a:t>Freezing out</a:t>
              </a:r>
              <a:endParaRPr lang="en-US" sz="1400">
                <a:solidFill>
                  <a:schemeClr val="accent2"/>
                </a:solidFill>
                <a:latin typeface="Arial" charset="0"/>
                <a:sym typeface="Symbol" charset="0"/>
              </a:endParaRPr>
            </a:p>
          </p:txBody>
        </p:sp>
        <p:graphicFrame>
          <p:nvGraphicFramePr>
            <p:cNvPr id="10" name="Object 15"/>
            <p:cNvGraphicFramePr>
              <a:graphicFrameLocks noChangeAspect="1"/>
            </p:cNvGraphicFramePr>
            <p:nvPr/>
          </p:nvGraphicFramePr>
          <p:xfrm>
            <a:off x="4389" y="2931"/>
            <a:ext cx="623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1" name="Equation" r:id="rId5" imgW="736560" imgH="241200" progId="Equation.DSMT4">
                    <p:embed/>
                  </p:oleObj>
                </mc:Choice>
                <mc:Fallback>
                  <p:oleObj name="Equation" r:id="rId5" imgW="73656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89" y="2931"/>
                          <a:ext cx="623" cy="207"/>
                        </a:xfrm>
                        <a:prstGeom prst="rect">
                          <a:avLst/>
                        </a:prstGeom>
                        <a:solidFill>
                          <a:srgbClr val="CCCCFF"/>
                        </a:solidFill>
                        <a:ln w="9525">
                          <a:solidFill>
                            <a:srgbClr val="4D4D4D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662890"/>
              </p:ext>
            </p:extLst>
          </p:nvPr>
        </p:nvGraphicFramePr>
        <p:xfrm>
          <a:off x="5322209" y="4343382"/>
          <a:ext cx="16446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52" name="Equation" r:id="rId7" imgW="1206360" imgH="241200" progId="Equation.DSMT4">
                  <p:embed/>
                </p:oleObj>
              </mc:Choice>
              <mc:Fallback>
                <p:oleObj name="Equation" r:id="rId7" imgW="1206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2209" y="4343382"/>
                        <a:ext cx="16446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7"/>
          <p:cNvGrpSpPr>
            <a:grpSpLocks/>
          </p:cNvGrpSpPr>
          <p:nvPr/>
        </p:nvGrpSpPr>
        <p:grpSpPr bwMode="auto">
          <a:xfrm>
            <a:off x="4171271" y="3014645"/>
            <a:ext cx="1943100" cy="1223962"/>
            <a:chOff x="2654" y="2432"/>
            <a:chExt cx="1224" cy="771"/>
          </a:xfrm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654" y="2568"/>
              <a:ext cx="1224" cy="635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rgbClr val="800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" name="Object 19"/>
            <p:cNvGraphicFramePr>
              <a:graphicFrameLocks noChangeAspect="1"/>
            </p:cNvGraphicFramePr>
            <p:nvPr/>
          </p:nvGraphicFramePr>
          <p:xfrm>
            <a:off x="2785" y="2936"/>
            <a:ext cx="81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3" name="Equation" r:id="rId9" imgW="965160" imgH="228600" progId="Equation.DSMT4">
                    <p:embed/>
                  </p:oleObj>
                </mc:Choice>
                <mc:Fallback>
                  <p:oleObj name="Equation" r:id="rId9" imgW="9651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5" y="2936"/>
                          <a:ext cx="815" cy="197"/>
                        </a:xfrm>
                        <a:prstGeom prst="rect">
                          <a:avLst/>
                        </a:prstGeom>
                        <a:solidFill>
                          <a:srgbClr val="FFCCFF"/>
                        </a:solidFill>
                        <a:ln w="9525">
                          <a:solidFill>
                            <a:srgbClr val="4D4D4D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654" y="2568"/>
              <a:ext cx="43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>
                      <a:alpha val="62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sz="1400">
                  <a:solidFill>
                    <a:srgbClr val="640064"/>
                  </a:solidFill>
                  <a:latin typeface="Arial" charset="0"/>
                </a:rPr>
                <a:t>Decay</a:t>
              </a:r>
              <a:endParaRPr lang="en-US" sz="1400">
                <a:solidFill>
                  <a:srgbClr val="640064"/>
                </a:solidFill>
                <a:latin typeface="Arial" charset="0"/>
                <a:sym typeface="Symbol" charset="0"/>
              </a:endParaRPr>
            </a:p>
          </p:txBody>
        </p:sp>
        <p:cxnSp>
          <p:nvCxnSpPr>
            <p:cNvPr id="16" name="AutoShape 21"/>
            <p:cNvCxnSpPr>
              <a:cxnSpLocks noChangeShapeType="1"/>
              <a:endCxn id="15" idx="0"/>
            </p:cNvCxnSpPr>
            <p:nvPr/>
          </p:nvCxnSpPr>
          <p:spPr bwMode="auto">
            <a:xfrm rot="5400000">
              <a:off x="2991" y="2312"/>
              <a:ext cx="136" cy="376"/>
            </a:xfrm>
            <a:prstGeom prst="curvedConnector3">
              <a:avLst>
                <a:gd name="adj1" fmla="val 49264"/>
              </a:avLst>
            </a:prstGeom>
            <a:noFill/>
            <a:ln w="12700">
              <a:solidFill>
                <a:srgbClr val="800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7" name="Line 22"/>
          <p:cNvSpPr>
            <a:spLocks noChangeShapeType="1"/>
          </p:cNvSpPr>
          <p:nvPr/>
        </p:nvSpPr>
        <p:spPr bwMode="auto">
          <a:xfrm flipV="1">
            <a:off x="6114371" y="4167170"/>
            <a:ext cx="0" cy="144462"/>
          </a:xfrm>
          <a:prstGeom prst="line">
            <a:avLst/>
          </a:prstGeom>
          <a:noFill/>
          <a:ln w="19050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" name="Line 23"/>
          <p:cNvSpPr>
            <a:spLocks noChangeShapeType="1"/>
          </p:cNvSpPr>
          <p:nvPr/>
        </p:nvSpPr>
        <p:spPr bwMode="auto">
          <a:xfrm flipV="1">
            <a:off x="4171271" y="4171932"/>
            <a:ext cx="0" cy="144463"/>
          </a:xfrm>
          <a:prstGeom prst="line">
            <a:avLst/>
          </a:prstGeom>
          <a:noFill/>
          <a:ln w="19050">
            <a:solidFill>
              <a:srgbClr val="4D4D4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9" name="Group 24"/>
          <p:cNvGrpSpPr>
            <a:grpSpLocks/>
          </p:cNvGrpSpPr>
          <p:nvPr/>
        </p:nvGrpSpPr>
        <p:grpSpPr bwMode="auto">
          <a:xfrm>
            <a:off x="5374596" y="3233720"/>
            <a:ext cx="1487488" cy="1008062"/>
            <a:chOff x="2190" y="2568"/>
            <a:chExt cx="937" cy="635"/>
          </a:xfrm>
        </p:grpSpPr>
        <p:sp>
          <p:nvSpPr>
            <p:cNvPr id="20" name="AutoShape 25"/>
            <p:cNvSpPr>
              <a:spLocks noChangeArrowheads="1"/>
            </p:cNvSpPr>
            <p:nvPr/>
          </p:nvSpPr>
          <p:spPr bwMode="auto">
            <a:xfrm>
              <a:off x="2562" y="2876"/>
              <a:ext cx="182" cy="327"/>
            </a:xfrm>
            <a:prstGeom prst="downArrow">
              <a:avLst>
                <a:gd name="adj1" fmla="val 50000"/>
                <a:gd name="adj2" fmla="val 44918"/>
              </a:avLst>
            </a:prstGeom>
            <a:solidFill>
              <a:srgbClr val="FFFF99">
                <a:alpha val="71001"/>
              </a:srgb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2190" y="2568"/>
              <a:ext cx="937" cy="309"/>
            </a:xfrm>
            <a:prstGeom prst="rect">
              <a:avLst/>
            </a:prstGeom>
            <a:solidFill>
              <a:srgbClr val="FFFFCC">
                <a:alpha val="84000"/>
              </a:srgbClr>
            </a:solidFill>
            <a:ln w="3175">
              <a:solidFill>
                <a:srgbClr val="00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None/>
              </a:pPr>
              <a:r>
                <a:rPr lang="en-US" sz="1200" dirty="0">
                  <a:solidFill>
                    <a:srgbClr val="009900"/>
                  </a:solidFill>
                </a:rPr>
                <a:t>Departure from thermal equilibrium</a:t>
              </a:r>
              <a:r>
                <a:rPr lang="en-US" sz="1400" dirty="0">
                  <a:solidFill>
                    <a:srgbClr val="009900"/>
                  </a:solidFill>
                </a:rPr>
                <a:t> </a:t>
              </a:r>
              <a:endParaRPr lang="en-US" sz="1400" i="1" baseline="-25000" dirty="0">
                <a:solidFill>
                  <a:srgbClr val="009900"/>
                </a:solidFill>
              </a:endParaRPr>
            </a:p>
          </p:txBody>
        </p:sp>
      </p:grp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785134" y="3230545"/>
            <a:ext cx="7740650" cy="1446212"/>
            <a:chOff x="521" y="2568"/>
            <a:chExt cx="4876" cy="911"/>
          </a:xfrm>
        </p:grpSpPr>
        <p:sp>
          <p:nvSpPr>
            <p:cNvPr id="23" name="Rectangle 28" descr="Vague"/>
            <p:cNvSpPr>
              <a:spLocks noChangeArrowheads="1"/>
            </p:cNvSpPr>
            <p:nvPr/>
          </p:nvSpPr>
          <p:spPr bwMode="auto">
            <a:xfrm>
              <a:off x="704" y="2568"/>
              <a:ext cx="1950" cy="635"/>
            </a:xfrm>
            <a:prstGeom prst="rect">
              <a:avLst/>
            </a:prstGeom>
            <a:pattFill prst="wave">
              <a:fgClr>
                <a:srgbClr val="FF9F9F"/>
              </a:fgClr>
              <a:bgClr>
                <a:srgbClr val="FFFFFF"/>
              </a:bgClr>
            </a:pattFill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 flipV="1">
              <a:off x="521" y="3203"/>
              <a:ext cx="4808" cy="0"/>
            </a:xfrm>
            <a:prstGeom prst="line">
              <a:avLst/>
            </a:prstGeom>
            <a:noFill/>
            <a:ln w="190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25" name="Object 30"/>
            <p:cNvGraphicFramePr>
              <a:graphicFrameLocks noChangeAspect="1"/>
            </p:cNvGraphicFramePr>
            <p:nvPr/>
          </p:nvGraphicFramePr>
          <p:xfrm>
            <a:off x="2430" y="3273"/>
            <a:ext cx="472" cy="2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4" name="Equation" r:id="rId11" imgW="558720" imgH="241200" progId="Equation.DSMT4">
                    <p:embed/>
                  </p:oleObj>
                </mc:Choice>
                <mc:Fallback>
                  <p:oleObj name="Equation" r:id="rId11" imgW="55872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30" y="3273"/>
                          <a:ext cx="472" cy="2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522" y="2568"/>
              <a:ext cx="1905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alpha val="62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400">
                  <a:solidFill>
                    <a:srgbClr val="FF0000"/>
                  </a:solidFill>
                  <a:latin typeface="Arial" charset="0"/>
                </a:rPr>
                <a:t>	High temperature plasma (thermal equilibrium)</a:t>
              </a:r>
            </a:p>
          </p:txBody>
        </p:sp>
        <p:graphicFrame>
          <p:nvGraphicFramePr>
            <p:cNvPr id="27" name="Object 32"/>
            <p:cNvGraphicFramePr>
              <a:graphicFrameLocks noChangeAspect="1"/>
            </p:cNvGraphicFramePr>
            <p:nvPr/>
          </p:nvGraphicFramePr>
          <p:xfrm>
            <a:off x="1747" y="2931"/>
            <a:ext cx="57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5" name="Equation" r:id="rId13" imgW="685800" imgH="241200" progId="Equation.DSMT4">
                    <p:embed/>
                  </p:oleObj>
                </mc:Choice>
                <mc:Fallback>
                  <p:oleObj name="Equation" r:id="rId13" imgW="6858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7" y="2931"/>
                          <a:ext cx="579" cy="207"/>
                        </a:xfrm>
                        <a:prstGeom prst="rect">
                          <a:avLst/>
                        </a:prstGeom>
                        <a:solidFill>
                          <a:srgbClr val="FFC1C1"/>
                        </a:solidFill>
                        <a:ln w="9525">
                          <a:solidFill>
                            <a:srgbClr val="4D4D4D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33"/>
            <p:cNvGraphicFramePr>
              <a:graphicFrameLocks noChangeAspect="1"/>
            </p:cNvGraphicFramePr>
            <p:nvPr/>
          </p:nvGraphicFramePr>
          <p:xfrm>
            <a:off x="858" y="2936"/>
            <a:ext cx="815" cy="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6" name="Equation" r:id="rId15" imgW="965160" imgH="228600" progId="Equation.DSMT4">
                    <p:embed/>
                  </p:oleObj>
                </mc:Choice>
                <mc:Fallback>
                  <p:oleObj name="Equation" r:id="rId15" imgW="9651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8" y="2936"/>
                          <a:ext cx="815" cy="197"/>
                        </a:xfrm>
                        <a:prstGeom prst="rect">
                          <a:avLst/>
                        </a:prstGeom>
                        <a:solidFill>
                          <a:srgbClr val="FFC1C1"/>
                        </a:solidFill>
                        <a:ln w="9525">
                          <a:solidFill>
                            <a:srgbClr val="4D4D4D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Object 34"/>
            <p:cNvGraphicFramePr>
              <a:graphicFrameLocks noChangeAspect="1"/>
            </p:cNvGraphicFramePr>
            <p:nvPr/>
          </p:nvGraphicFramePr>
          <p:xfrm>
            <a:off x="5193" y="3267"/>
            <a:ext cx="204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2257" name="Equation" r:id="rId17" imgW="241200" imgH="190440" progId="Equation.DSMT4">
                    <p:embed/>
                  </p:oleObj>
                </mc:Choice>
                <mc:Fallback>
                  <p:oleObj name="Equation" r:id="rId17" imgW="24120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" y="3267"/>
                          <a:ext cx="204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8"/>
          <p:cNvGrpSpPr>
            <a:grpSpLocks/>
          </p:cNvGrpSpPr>
          <p:nvPr/>
        </p:nvGrpSpPr>
        <p:grpSpPr bwMode="auto">
          <a:xfrm>
            <a:off x="240854" y="5239175"/>
            <a:ext cx="8496300" cy="696912"/>
            <a:chOff x="204" y="3535"/>
            <a:chExt cx="5352" cy="439"/>
          </a:xfrm>
        </p:grpSpPr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204" y="3535"/>
              <a:ext cx="535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alpha val="62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600" dirty="0">
                  <a:latin typeface="Arial" charset="0"/>
                </a:rPr>
                <a:t>	For </a:t>
              </a:r>
              <a:r>
                <a:rPr lang="en-US" sz="1600" i="1" dirty="0" err="1">
                  <a:latin typeface="Arial" charset="0"/>
                </a:rPr>
                <a:t>n</a:t>
              </a:r>
              <a:r>
                <a:rPr lang="en-US" sz="1600" i="1" baseline="-25000" dirty="0" err="1">
                  <a:latin typeface="Arial" charset="0"/>
                </a:rPr>
                <a:t>B</a:t>
              </a:r>
              <a:r>
                <a:rPr lang="en-US" sz="1600" dirty="0">
                  <a:latin typeface="Arial" charset="0"/>
                </a:rPr>
                <a:t>/</a:t>
              </a:r>
              <a:r>
                <a:rPr lang="en-US" sz="1600" i="1" dirty="0">
                  <a:latin typeface="Arial" charset="0"/>
                </a:rPr>
                <a:t>n</a:t>
              </a:r>
              <a:r>
                <a:rPr lang="en-US" sz="1600" i="1" baseline="-25000" dirty="0">
                  <a:latin typeface="Arial" charset="0"/>
                  <a:sym typeface="Symbol" charset="0"/>
                </a:rPr>
                <a:t></a:t>
              </a:r>
              <a:r>
                <a:rPr lang="en-US" sz="1600" dirty="0">
                  <a:latin typeface="Arial" charset="0"/>
                  <a:sym typeface="Symbol" charset="0"/>
                </a:rPr>
                <a:t>=10</a:t>
              </a:r>
              <a:r>
                <a:rPr lang="en-US" sz="1600" baseline="30000" dirty="0">
                  <a:latin typeface="Arial" charset="0"/>
                  <a:sym typeface="Symbol" charset="0"/>
                </a:rPr>
                <a:t>–10</a:t>
              </a:r>
              <a:r>
                <a:rPr lang="en-US" sz="1600" dirty="0">
                  <a:latin typeface="Arial" charset="0"/>
                  <a:sym typeface="Symbol" charset="0"/>
                </a:rPr>
                <a:t>, one has: </a:t>
              </a:r>
              <a:r>
                <a:rPr lang="en-US" sz="1600" i="1" dirty="0">
                  <a:latin typeface="Arial" charset="0"/>
                  <a:sym typeface="Symbol" charset="0"/>
                </a:rPr>
                <a:t>T</a:t>
              </a:r>
              <a:r>
                <a:rPr lang="en-US" sz="1600" dirty="0">
                  <a:latin typeface="Arial" charset="0"/>
                  <a:sym typeface="Symbol" charset="0"/>
                </a:rPr>
                <a:t> ~ 40 MeV, but </a:t>
              </a:r>
              <a:r>
                <a:rPr lang="en-US" sz="1600" i="1" dirty="0" err="1">
                  <a:latin typeface="Arial" charset="0"/>
                  <a:sym typeface="Symbol" charset="0"/>
                </a:rPr>
                <a:t>T</a:t>
              </a:r>
              <a:r>
                <a:rPr lang="en-US" sz="1600" baseline="-25000" dirty="0" err="1">
                  <a:latin typeface="Arial" charset="0"/>
                  <a:sym typeface="Symbol" charset="0"/>
                </a:rPr>
                <a:t>freeze</a:t>
              </a:r>
              <a:r>
                <a:rPr lang="en-US" sz="1600" baseline="-25000" dirty="0">
                  <a:latin typeface="Arial" charset="0"/>
                  <a:sym typeface="Symbol" charset="0"/>
                </a:rPr>
                <a:t>-out</a:t>
              </a:r>
              <a:r>
                <a:rPr lang="en-US" sz="1600" dirty="0">
                  <a:latin typeface="Arial" charset="0"/>
                  <a:sym typeface="Symbol" charset="0"/>
                </a:rPr>
                <a:t> ~ 20 MeV  </a:t>
              </a:r>
              <a:r>
                <a:rPr lang="en-US" sz="1600" i="1" dirty="0" err="1">
                  <a:latin typeface="Arial" charset="0"/>
                </a:rPr>
                <a:t>n</a:t>
              </a:r>
              <a:r>
                <a:rPr lang="en-US" sz="1600" i="1" baseline="-25000" dirty="0" err="1">
                  <a:latin typeface="Arial" charset="0"/>
                </a:rPr>
                <a:t>B</a:t>
              </a:r>
              <a:r>
                <a:rPr lang="en-US" sz="1600" dirty="0">
                  <a:latin typeface="Arial" charset="0"/>
                </a:rPr>
                <a:t>/</a:t>
              </a:r>
              <a:r>
                <a:rPr lang="en-US" sz="1600" i="1" dirty="0">
                  <a:latin typeface="Arial" charset="0"/>
                </a:rPr>
                <a:t>n</a:t>
              </a:r>
              <a:r>
                <a:rPr lang="en-US" sz="1600" i="1" baseline="-25000" dirty="0">
                  <a:latin typeface="Arial" charset="0"/>
                  <a:sym typeface="Symbol" charset="0"/>
                </a:rPr>
                <a:t></a:t>
              </a:r>
              <a:r>
                <a:rPr lang="en-US" sz="1600" dirty="0">
                  <a:latin typeface="Arial" charset="0"/>
                  <a:sym typeface="Symbol" charset="0"/>
                </a:rPr>
                <a:t>=10</a:t>
              </a:r>
              <a:r>
                <a:rPr lang="en-US" sz="1600" baseline="30000" dirty="0">
                  <a:latin typeface="Arial" charset="0"/>
                  <a:sym typeface="Symbol" charset="0"/>
                </a:rPr>
                <a:t>–18</a:t>
              </a:r>
              <a:r>
                <a:rPr lang="en-US" sz="1600" dirty="0">
                  <a:latin typeface="Arial" charset="0"/>
                  <a:sym typeface="Symbol" charset="0"/>
                </a:rPr>
                <a:t> </a:t>
              </a:r>
              <a:r>
                <a:rPr lang="en-US" sz="1600" dirty="0">
                  <a:latin typeface="Arial" charset="0"/>
                  <a:sym typeface="Wingdings" charset="0"/>
                </a:rPr>
                <a:t></a:t>
              </a:r>
              <a:endParaRPr lang="en-US" sz="1600" baseline="30000" dirty="0">
                <a:latin typeface="Arial" charset="0"/>
                <a:sym typeface="Symbol" charset="0"/>
              </a:endParaRPr>
            </a:p>
          </p:txBody>
        </p:sp>
        <p:sp>
          <p:nvSpPr>
            <p:cNvPr id="32" name="AutoShape 10"/>
            <p:cNvSpPr>
              <a:spLocks noChangeArrowheads="1"/>
            </p:cNvSpPr>
            <p:nvPr/>
          </p:nvSpPr>
          <p:spPr bwMode="auto">
            <a:xfrm>
              <a:off x="521" y="3827"/>
              <a:ext cx="205" cy="102"/>
            </a:xfrm>
            <a:custGeom>
              <a:avLst/>
              <a:gdLst>
                <a:gd name="G0" fmla="+- 14600 0 0"/>
                <a:gd name="G1" fmla="+- 5727 0 0"/>
                <a:gd name="G2" fmla="+- 21600 0 5727"/>
                <a:gd name="G3" fmla="+- 10800 0 5727"/>
                <a:gd name="G4" fmla="+- 21600 0 14600"/>
                <a:gd name="G5" fmla="*/ G4 G3 10800"/>
                <a:gd name="G6" fmla="+- 21600 0 G5"/>
                <a:gd name="T0" fmla="*/ 14600 w 21600"/>
                <a:gd name="T1" fmla="*/ 0 h 21600"/>
                <a:gd name="T2" fmla="*/ 0 w 21600"/>
                <a:gd name="T3" fmla="*/ 10800 h 21600"/>
                <a:gd name="T4" fmla="*/ 146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4600" y="0"/>
                  </a:moveTo>
                  <a:lnTo>
                    <a:pt x="14600" y="5727"/>
                  </a:lnTo>
                  <a:lnTo>
                    <a:pt x="3375" y="5727"/>
                  </a:lnTo>
                  <a:lnTo>
                    <a:pt x="3375" y="15873"/>
                  </a:lnTo>
                  <a:lnTo>
                    <a:pt x="14600" y="15873"/>
                  </a:lnTo>
                  <a:lnTo>
                    <a:pt x="146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727"/>
                  </a:moveTo>
                  <a:lnTo>
                    <a:pt x="1350" y="15873"/>
                  </a:lnTo>
                  <a:lnTo>
                    <a:pt x="2700" y="15873"/>
                  </a:lnTo>
                  <a:lnTo>
                    <a:pt x="2700" y="5727"/>
                  </a:lnTo>
                  <a:close/>
                </a:path>
                <a:path w="21600" h="21600">
                  <a:moveTo>
                    <a:pt x="0" y="5727"/>
                  </a:moveTo>
                  <a:lnTo>
                    <a:pt x="0" y="15873"/>
                  </a:lnTo>
                  <a:lnTo>
                    <a:pt x="675" y="15873"/>
                  </a:lnTo>
                  <a:lnTo>
                    <a:pt x="675" y="5727"/>
                  </a:lnTo>
                  <a:close/>
                </a:path>
              </a:pathLst>
            </a:custGeom>
            <a:gradFill rotWithShape="0"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793" y="3762"/>
              <a:ext cx="2631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alpha val="6200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algn="l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600" dirty="0">
                  <a:latin typeface="Arial" charset="0"/>
                </a:rPr>
                <a:t>Significant </a:t>
              </a:r>
              <a:r>
                <a:rPr lang="en-US" sz="1600" i="1" dirty="0">
                  <a:latin typeface="Arial" charset="0"/>
                  <a:sym typeface="Symbol" charset="0"/>
                </a:rPr>
                <a:t></a:t>
              </a:r>
              <a:r>
                <a:rPr lang="en-US" sz="1600" dirty="0">
                  <a:latin typeface="Arial" charset="0"/>
                  <a:sym typeface="Symbol" charset="0"/>
                </a:rPr>
                <a:t> &gt; 0 already at </a:t>
              </a:r>
              <a:r>
                <a:rPr lang="en-US" sz="1600" i="1" dirty="0">
                  <a:latin typeface="Arial" charset="0"/>
                  <a:sym typeface="Symbol" charset="0"/>
                </a:rPr>
                <a:t>T</a:t>
              </a:r>
              <a:r>
                <a:rPr lang="en-US" sz="1600" dirty="0">
                  <a:latin typeface="Arial" charset="0"/>
                  <a:sym typeface="Symbol" charset="0"/>
                </a:rPr>
                <a:t> &gt; 40 MeV </a:t>
              </a:r>
              <a:endParaRPr lang="en-US" sz="1600" baseline="30000" dirty="0">
                <a:latin typeface="Arial" charset="0"/>
                <a:sym typeface="Symbo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67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154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3331696"/>
          </a:xfrm>
        </p:spPr>
        <p:txBody>
          <a:bodyPr>
            <a:normAutofit fontScale="70000" lnSpcReduction="20000"/>
          </a:bodyPr>
          <a:lstStyle/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Suppose equal amounts of matter (X) and antimatter (X) </a:t>
            </a: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X decays to 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A (baryon number NA) with probability p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B (baryon number NB) with probability (1-p)</a:t>
            </a: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X decays to 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rgbClr val="000000"/>
                </a:solidFill>
              </a:rPr>
              <a:t>A (baryon number NA) with probability p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>
                <a:solidFill>
                  <a:srgbClr val="000000"/>
                </a:solidFill>
              </a:rPr>
              <a:t>B (baryon number NB) with probability (1-p</a:t>
            </a:r>
            <a:r>
              <a:rPr lang="en-GB" dirty="0" smtClean="0">
                <a:solidFill>
                  <a:srgbClr val="000000"/>
                </a:solidFill>
              </a:rPr>
              <a:t>)</a:t>
            </a: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Generated baryon asymmetry:</a:t>
            </a:r>
          </a:p>
          <a:p>
            <a:pPr marL="457200" lvl="1" indent="0">
              <a:buClr>
                <a:srgbClr val="FF0000"/>
              </a:buClr>
              <a:buNone/>
            </a:pPr>
            <a:endParaRPr lang="en-GB" dirty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6979136" y="1157516"/>
            <a:ext cx="17981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1040219" y="3231617"/>
            <a:ext cx="1798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037907" y="3517556"/>
            <a:ext cx="17981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5137508" y="3237923"/>
            <a:ext cx="1798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5391059" y="3547655"/>
            <a:ext cx="1798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193119"/>
              </p:ext>
            </p:extLst>
          </p:nvPr>
        </p:nvGraphicFramePr>
        <p:xfrm>
          <a:off x="1181100" y="4610100"/>
          <a:ext cx="69961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2" name="Equation" r:id="rId3" imgW="3771900" imgH="254000" progId="Equation.3">
                  <p:embed/>
                </p:oleObj>
              </mc:Choice>
              <mc:Fallback>
                <p:oleObj name="Equation" r:id="rId3" imgW="3771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610100"/>
                        <a:ext cx="69961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018155"/>
              </p:ext>
            </p:extLst>
          </p:nvPr>
        </p:nvGraphicFramePr>
        <p:xfrm>
          <a:off x="3698696" y="5382908"/>
          <a:ext cx="11080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3" name="Equation" r:id="rId5" imgW="596900" imgH="254000" progId="Equation.3">
                  <p:embed/>
                </p:oleObj>
              </mc:Choice>
              <mc:Fallback>
                <p:oleObj name="Equation" r:id="rId5" imgW="5969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696" y="5382908"/>
                        <a:ext cx="11080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" name="TextBox 168"/>
          <p:cNvSpPr txBox="1"/>
          <p:nvPr/>
        </p:nvSpPr>
        <p:spPr>
          <a:xfrm>
            <a:off x="4912972" y="5405947"/>
            <a:ext cx="95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requires</a:t>
            </a:r>
            <a:endParaRPr lang="en-US" dirty="0"/>
          </a:p>
        </p:txBody>
      </p:sp>
      <p:graphicFrame>
        <p:nvGraphicFramePr>
          <p:cNvPr id="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077369"/>
              </p:ext>
            </p:extLst>
          </p:nvPr>
        </p:nvGraphicFramePr>
        <p:xfrm>
          <a:off x="6247298" y="5400629"/>
          <a:ext cx="73183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4" name="Equation" r:id="rId7" imgW="393700" imgH="203200" progId="Equation.3">
                  <p:embed/>
                </p:oleObj>
              </mc:Choice>
              <mc:Fallback>
                <p:oleObj name="Equation" r:id="rId7" imgW="3937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7298" y="5400629"/>
                        <a:ext cx="731838" cy="37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854940"/>
              </p:ext>
            </p:extLst>
          </p:nvPr>
        </p:nvGraphicFramePr>
        <p:xfrm>
          <a:off x="7275513" y="5359400"/>
          <a:ext cx="1038225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05" name="Equation" r:id="rId9" imgW="558800" imgH="254000" progId="Equation.3">
                  <p:embed/>
                </p:oleObj>
              </mc:Choice>
              <mc:Fallback>
                <p:oleObj name="Equation" r:id="rId9" imgW="5588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5513" y="5359400"/>
                        <a:ext cx="1038225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754043" y="2906899"/>
            <a:ext cx="1587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867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symmetries</a:t>
            </a:r>
            <a:endParaRPr lang="en-US" dirty="0"/>
          </a:p>
        </p:txBody>
      </p:sp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302901" y="1575146"/>
            <a:ext cx="6848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0000"/>
                </a:solidFill>
                <a:cs typeface="+mn-cs"/>
              </a:rPr>
              <a:t>PARITY: the reversal of all three axes in a reference </a:t>
            </a:r>
            <a:r>
              <a:rPr lang="en-US" sz="2000" b="1" dirty="0" smtClean="0">
                <a:solidFill>
                  <a:srgbClr val="FF0000"/>
                </a:solidFill>
                <a:cs typeface="+mn-cs"/>
              </a:rPr>
              <a:t>frame </a:t>
            </a:r>
            <a:r>
              <a:rPr lang="en-US" sz="2000" b="1" dirty="0" smtClean="0">
                <a:solidFill>
                  <a:srgbClr val="3366FF"/>
                </a:solidFill>
                <a:cs typeface="+mn-cs"/>
              </a:rPr>
              <a:t>(P) </a:t>
            </a:r>
            <a:endParaRPr lang="en-US" sz="2000" b="1" dirty="0">
              <a:solidFill>
                <a:srgbClr val="3366FF"/>
              </a:solidFill>
              <a:cs typeface="+mn-cs"/>
            </a:endParaRPr>
          </a:p>
        </p:txBody>
      </p:sp>
      <p:grpSp>
        <p:nvGrpSpPr>
          <p:cNvPr id="26" name="Group 21"/>
          <p:cNvGrpSpPr>
            <a:grpSpLocks/>
          </p:cNvGrpSpPr>
          <p:nvPr/>
        </p:nvGrpSpPr>
        <p:grpSpPr bwMode="auto">
          <a:xfrm>
            <a:off x="609336" y="1902203"/>
            <a:ext cx="7367588" cy="1962150"/>
            <a:chOff x="230" y="576"/>
            <a:chExt cx="4641" cy="1236"/>
          </a:xfrm>
        </p:grpSpPr>
        <p:pic>
          <p:nvPicPr>
            <p:cNvPr id="27" name="Picture 7" descr="C:\Documents and Settings\dilella\Work-space\Lectures\Figures\Basics\parity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576"/>
              <a:ext cx="2102" cy="1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17"/>
            <p:cNvGrpSpPr>
              <a:grpSpLocks/>
            </p:cNvGrpSpPr>
            <p:nvPr/>
          </p:nvGrpSpPr>
          <p:grpSpPr bwMode="auto">
            <a:xfrm>
              <a:off x="2256" y="880"/>
              <a:ext cx="480" cy="368"/>
              <a:chOff x="2256" y="880"/>
              <a:chExt cx="480" cy="368"/>
            </a:xfrm>
          </p:grpSpPr>
          <p:sp>
            <p:nvSpPr>
              <p:cNvPr id="33" name="AutoShape 8"/>
              <p:cNvSpPr>
                <a:spLocks noChangeArrowheads="1"/>
              </p:cNvSpPr>
              <p:nvPr/>
            </p:nvSpPr>
            <p:spPr bwMode="auto">
              <a:xfrm>
                <a:off x="2256" y="1056"/>
                <a:ext cx="480" cy="192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34" name="Text Box 9"/>
              <p:cNvSpPr txBox="1">
                <a:spLocks noChangeArrowheads="1"/>
              </p:cNvSpPr>
              <p:nvPr/>
            </p:nvSpPr>
            <p:spPr bwMode="auto">
              <a:xfrm>
                <a:off x="2336" y="88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i="1" dirty="0">
                    <a:solidFill>
                      <a:srgbClr val="FF0000"/>
                    </a:solidFill>
                    <a:cs typeface="+mn-cs"/>
                  </a:rPr>
                  <a:t>P</a:t>
                </a:r>
              </a:p>
            </p:txBody>
          </p:sp>
        </p:grpSp>
        <p:graphicFrame>
          <p:nvGraphicFramePr>
            <p:cNvPr id="29" name="Object 10"/>
            <p:cNvGraphicFramePr>
              <a:graphicFrameLocks noChangeAspect="1"/>
            </p:cNvGraphicFramePr>
            <p:nvPr/>
          </p:nvGraphicFramePr>
          <p:xfrm>
            <a:off x="720" y="1248"/>
            <a:ext cx="1252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3" name="Equation" r:id="rId4" imgW="1079032" imgH="266584" progId="Equation.3">
                    <p:embed/>
                  </p:oleObj>
                </mc:Choice>
                <mc:Fallback>
                  <p:oleObj name="Equation" r:id="rId4" imgW="107903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1248"/>
                          <a:ext cx="1252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11"/>
            <p:cNvGraphicFramePr>
              <a:graphicFrameLocks noChangeAspect="1"/>
            </p:cNvGraphicFramePr>
            <p:nvPr/>
          </p:nvGraphicFramePr>
          <p:xfrm>
            <a:off x="3486" y="1200"/>
            <a:ext cx="1385" cy="3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4" name="Equation" r:id="rId6" imgW="1193282" imgH="266584" progId="Equation.3">
                    <p:embed/>
                  </p:oleObj>
                </mc:Choice>
                <mc:Fallback>
                  <p:oleObj name="Equation" r:id="rId6" imgW="1193282" imgH="266584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86" y="1200"/>
                          <a:ext cx="1385" cy="3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" name="Text Box 12"/>
            <p:cNvSpPr txBox="1">
              <a:spLocks noChangeArrowheads="1"/>
            </p:cNvSpPr>
            <p:nvPr/>
          </p:nvSpPr>
          <p:spPr bwMode="auto">
            <a:xfrm>
              <a:off x="230" y="1581"/>
              <a:ext cx="24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dirty="0">
                  <a:cs typeface="+mn-cs"/>
                </a:rPr>
                <a:t>( </a:t>
              </a:r>
              <a:r>
                <a:rPr lang="en-US" sz="1800" i="1" dirty="0">
                  <a:cs typeface="+mn-cs"/>
                </a:rPr>
                <a:t>u</a:t>
              </a:r>
              <a:r>
                <a:rPr lang="en-US" sz="1800" dirty="0">
                  <a:cs typeface="+mn-cs"/>
                </a:rPr>
                <a:t> : unit vectors along the three axes)</a:t>
              </a:r>
            </a:p>
          </p:txBody>
        </p:sp>
        <p:sp>
          <p:nvSpPr>
            <p:cNvPr id="32" name="Line 13"/>
            <p:cNvSpPr>
              <a:spLocks noChangeShapeType="1"/>
            </p:cNvSpPr>
            <p:nvPr/>
          </p:nvSpPr>
          <p:spPr bwMode="auto">
            <a:xfrm>
              <a:off x="384" y="1710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cs typeface="+mn-cs"/>
              </a:endParaRPr>
            </a:p>
          </p:txBody>
        </p:sp>
      </p:grp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272008" y="3842083"/>
            <a:ext cx="704138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srgbClr val="FF0000"/>
                </a:solidFill>
              </a:rPr>
              <a:t>CHARGE conjugation</a:t>
            </a:r>
            <a:r>
              <a:rPr lang="en-US" sz="2000" b="1" dirty="0" smtClean="0">
                <a:solidFill>
                  <a:srgbClr val="FF0000"/>
                </a:solidFill>
                <a:cs typeface="+mn-cs"/>
              </a:rPr>
              <a:t>:  particle-anti particle transformation </a:t>
            </a:r>
            <a:r>
              <a:rPr lang="en-US" sz="2000" b="1" dirty="0" smtClean="0">
                <a:solidFill>
                  <a:srgbClr val="3366FF"/>
                </a:solidFill>
                <a:cs typeface="+mn-cs"/>
              </a:rPr>
              <a:t>(C) </a:t>
            </a:r>
            <a:endParaRPr lang="en-US" sz="2000" b="1" dirty="0">
              <a:solidFill>
                <a:srgbClr val="3366FF"/>
              </a:solidFill>
              <a:cs typeface="+mn-cs"/>
            </a:endParaRPr>
          </a:p>
        </p:txBody>
      </p:sp>
      <p:sp>
        <p:nvSpPr>
          <p:cNvPr id="3" name="Oval 2"/>
          <p:cNvSpPr/>
          <p:nvPr/>
        </p:nvSpPr>
        <p:spPr>
          <a:xfrm>
            <a:off x="3372841" y="4432548"/>
            <a:ext cx="474829" cy="443427"/>
          </a:xfrm>
          <a:prstGeom prst="ellipse">
            <a:avLst/>
          </a:prstGeom>
          <a:solidFill>
            <a:srgbClr val="008000">
              <a:alpha val="56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67352" y="4412392"/>
            <a:ext cx="474829" cy="443427"/>
          </a:xfrm>
          <a:prstGeom prst="ellipse">
            <a:avLst/>
          </a:prstGeom>
          <a:solidFill>
            <a:srgbClr val="0000FF">
              <a:alpha val="62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-Right Arrow 3"/>
          <p:cNvSpPr/>
          <p:nvPr/>
        </p:nvSpPr>
        <p:spPr>
          <a:xfrm>
            <a:off x="3988957" y="4412392"/>
            <a:ext cx="957447" cy="443427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40506" y="445270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–</a:t>
            </a:r>
            <a:r>
              <a:rPr lang="en-US" dirty="0"/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08482" y="4452704"/>
            <a:ext cx="39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0"/>
              </a:rPr>
              <a:t>p</a:t>
            </a:r>
            <a:r>
              <a:rPr lang="en-US" baseline="30000" dirty="0">
                <a:cs typeface="Times New Roman" charset="0"/>
              </a:rPr>
              <a:t>+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7742" y="4923265"/>
            <a:ext cx="7639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changes all internal quantum numbers (charge, baryon number, strangeness number, etc.) while leaving mass, spin, momentum unchanged</a:t>
            </a:r>
            <a:endParaRPr lang="en-US" dirty="0"/>
          </a:p>
          <a:p>
            <a:r>
              <a:rPr lang="en-US" dirty="0" smtClean="0"/>
              <a:t>Only those particles that are their own antiparticles can be </a:t>
            </a:r>
            <a:r>
              <a:rPr lang="en-US" dirty="0" err="1" smtClean="0"/>
              <a:t>eigenstates</a:t>
            </a:r>
            <a:r>
              <a:rPr lang="en-US" dirty="0" smtClean="0"/>
              <a:t> of 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7126" y="5868869"/>
            <a:ext cx="843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   </a:t>
            </a:r>
            <a:r>
              <a:rPr lang="en-US" sz="2000" b="1" dirty="0" smtClean="0">
                <a:solidFill>
                  <a:srgbClr val="FF0000"/>
                </a:solidFill>
              </a:rPr>
              <a:t>TIME reversal:</a:t>
            </a:r>
            <a:r>
              <a:rPr lang="en-US" sz="2000" dirty="0" smtClean="0">
                <a:solidFill>
                  <a:schemeClr val="accent2"/>
                </a:solidFill>
              </a:rPr>
              <a:t>  </a:t>
            </a:r>
            <a:r>
              <a:rPr lang="en-US" sz="2000" b="1" dirty="0">
                <a:solidFill>
                  <a:srgbClr val="FF0000"/>
                </a:solidFill>
              </a:rPr>
              <a:t>t</a:t>
            </a:r>
            <a:r>
              <a:rPr lang="en-US" sz="2000" b="1" dirty="0" smtClean="0">
                <a:solidFill>
                  <a:srgbClr val="FF0000"/>
                </a:solidFill>
              </a:rPr>
              <a:t>he </a:t>
            </a:r>
            <a:r>
              <a:rPr lang="en-US" sz="2000" b="1" dirty="0">
                <a:solidFill>
                  <a:srgbClr val="FF0000"/>
                </a:solidFill>
              </a:rPr>
              <a:t>time arrow is reversed in the </a:t>
            </a:r>
            <a:r>
              <a:rPr lang="en-US" sz="2000" b="1" dirty="0" smtClean="0">
                <a:solidFill>
                  <a:srgbClr val="FF0000"/>
                </a:solidFill>
              </a:rPr>
              <a:t>equations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(T)                          </a:t>
            </a:r>
            <a:endParaRPr lang="en-US" sz="2000" b="1" dirty="0">
              <a:solidFill>
                <a:srgbClr val="3366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7741" y="6202139"/>
            <a:ext cx="73833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invariance </a:t>
            </a:r>
            <a:r>
              <a:rPr lang="en-US" dirty="0">
                <a:sym typeface="Wingdings" charset="0"/>
              </a:rPr>
              <a:t></a:t>
            </a:r>
            <a:r>
              <a:rPr lang="en-US" dirty="0"/>
              <a:t> if a movement is allowed by a the physics law, the movement in the opposite direction is also </a:t>
            </a:r>
            <a:r>
              <a:rPr lang="en-US" dirty="0" smtClean="0"/>
              <a:t>allowed</a:t>
            </a:r>
            <a:endParaRPr lang="en-US" dirty="0"/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132506" y="984254"/>
            <a:ext cx="8064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buFontTx/>
              <a:buNone/>
            </a:pPr>
            <a:r>
              <a:rPr lang="en-US" dirty="0"/>
              <a:t>Discrete symmetry transformations lead to multiplicative conservation laws</a:t>
            </a:r>
          </a:p>
        </p:txBody>
      </p:sp>
      <p:sp>
        <p:nvSpPr>
          <p:cNvPr id="35" name="Rectangle 30"/>
          <p:cNvSpPr>
            <a:spLocks noChangeArrowheads="1"/>
          </p:cNvSpPr>
          <p:nvPr/>
        </p:nvSpPr>
        <p:spPr bwMode="auto">
          <a:xfrm>
            <a:off x="134606" y="1308398"/>
            <a:ext cx="7677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342900" indent="-342900" algn="l">
              <a:buFontTx/>
              <a:buNone/>
            </a:pPr>
            <a:r>
              <a:rPr lang="en-US" dirty="0"/>
              <a:t>The following discrete transformations are fundamental in particle physics:</a:t>
            </a:r>
          </a:p>
        </p:txBody>
      </p:sp>
    </p:spTree>
    <p:extLst>
      <p:ext uri="{BB962C8B-B14F-4D97-AF65-F5344CB8AC3E}">
        <p14:creationId xmlns:p14="http://schemas.microsoft.com/office/powerpoint/2010/main" val="252350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CP Violation in the Early Universe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64" y="1084845"/>
            <a:ext cx="8673696" cy="4262659"/>
          </a:xfrm>
        </p:spPr>
        <p:txBody>
          <a:bodyPr>
            <a:normAutofit fontScale="62500" lnSpcReduction="20000"/>
          </a:bodyPr>
          <a:lstStyle/>
          <a:p>
            <a:pPr>
              <a:buClr>
                <a:srgbClr val="FF0000"/>
              </a:buClr>
              <a:buFontTx/>
              <a:buChar char="•"/>
            </a:pPr>
            <a:r>
              <a:rPr lang="en-GB" dirty="0"/>
              <a:t>CP Violation is an essential aspect of our understanding of the </a:t>
            </a:r>
            <a:r>
              <a:rPr lang="en-GB" dirty="0" smtClean="0"/>
              <a:t>universe</a:t>
            </a:r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 smtClean="0"/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/>
              <a:t>A great deal of experimental evidence for CP violation in the weak interactions of </a:t>
            </a:r>
            <a:r>
              <a:rPr lang="en-GB" dirty="0" smtClean="0"/>
              <a:t>quarks</a:t>
            </a:r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/>
              <a:t>Firstly found in the </a:t>
            </a:r>
            <a:r>
              <a:rPr lang="en-GB" dirty="0" err="1" smtClean="0"/>
              <a:t>Kaon</a:t>
            </a:r>
            <a:r>
              <a:rPr lang="en-GB" dirty="0" smtClean="0"/>
              <a:t> </a:t>
            </a:r>
            <a:r>
              <a:rPr lang="en-GB" dirty="0" smtClean="0"/>
              <a:t>system, continues with the studies of other mesons</a:t>
            </a:r>
            <a:endParaRPr lang="en-GB" dirty="0"/>
          </a:p>
          <a:p>
            <a:pPr>
              <a:buClr>
                <a:srgbClr val="FF0000"/>
              </a:buClr>
              <a:buFontTx/>
              <a:buChar char="•"/>
            </a:pPr>
            <a:endParaRPr lang="en-GB" dirty="0"/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/>
              <a:t>A </a:t>
            </a:r>
            <a:r>
              <a:rPr lang="en-GB" dirty="0"/>
              <a:t>natural question is whether the SM of particle physics can provide </a:t>
            </a:r>
            <a:r>
              <a:rPr lang="en-GB" dirty="0" smtClean="0"/>
              <a:t>the </a:t>
            </a:r>
            <a:r>
              <a:rPr lang="en-GB" dirty="0"/>
              <a:t>necessary CP </a:t>
            </a:r>
            <a:r>
              <a:rPr lang="en-GB" dirty="0" smtClean="0"/>
              <a:t>violation to explain </a:t>
            </a:r>
            <a:r>
              <a:rPr lang="en-GB" dirty="0"/>
              <a:t>the the matter </a:t>
            </a:r>
            <a:r>
              <a:rPr lang="en-GB" dirty="0">
                <a:latin typeface="Palatino"/>
              </a:rPr>
              <a:t>–</a:t>
            </a:r>
            <a:r>
              <a:rPr lang="en-GB" dirty="0"/>
              <a:t> anti-matter </a:t>
            </a:r>
            <a:r>
              <a:rPr lang="en-GB" dirty="0" smtClean="0"/>
              <a:t>asymmetry of the universe</a:t>
            </a:r>
            <a:endParaRPr lang="en-GB" dirty="0" smtClean="0"/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/>
              <a:t>Current measurements show that CP </a:t>
            </a:r>
            <a:r>
              <a:rPr lang="en-GB" dirty="0"/>
              <a:t>violation in the SM </a:t>
            </a:r>
            <a:r>
              <a:rPr lang="en-GB" dirty="0">
                <a:solidFill>
                  <a:srgbClr val="FF0000"/>
                </a:solidFill>
              </a:rPr>
              <a:t>is not </a:t>
            </a:r>
            <a:r>
              <a:rPr lang="en-GB" dirty="0" smtClean="0">
                <a:solidFill>
                  <a:srgbClr val="FF0000"/>
                </a:solidFill>
              </a:rPr>
              <a:t>sufficient</a:t>
            </a:r>
            <a:endParaRPr lang="en-GB" dirty="0" smtClean="0"/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 smtClean="0">
                <a:solidFill>
                  <a:srgbClr val="000000"/>
                </a:solidFill>
              </a:rPr>
              <a:t>Beyond the SM physics would be necessary to accommodate this CP asymmetry</a:t>
            </a:r>
            <a:endParaRPr lang="en-GB" dirty="0" smtClean="0">
              <a:solidFill>
                <a:srgbClr val="000000"/>
              </a:solidFill>
            </a:endParaRP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chemeClr val="accent2"/>
              </a:solidFill>
            </a:endParaRPr>
          </a:p>
          <a:p>
            <a:pPr>
              <a:buClr>
                <a:srgbClr val="FF0000"/>
              </a:buClr>
              <a:buFontTx/>
              <a:buChar char="•"/>
            </a:pPr>
            <a:r>
              <a:rPr lang="en-GB" dirty="0" smtClean="0"/>
              <a:t>There </a:t>
            </a:r>
            <a:r>
              <a:rPr lang="en-GB" dirty="0"/>
              <a:t>are two places in the SM where CP violation enters: the PMNS matrix </a:t>
            </a:r>
            <a:r>
              <a:rPr lang="en-GB" dirty="0" smtClean="0"/>
              <a:t>(neutrinos) and the </a:t>
            </a:r>
            <a:r>
              <a:rPr lang="en-GB" dirty="0"/>
              <a:t>CKM </a:t>
            </a:r>
            <a:r>
              <a:rPr lang="en-GB" dirty="0" smtClean="0"/>
              <a:t>matrix (quarks)</a:t>
            </a:r>
            <a:endParaRPr lang="en-GB" dirty="0"/>
          </a:p>
          <a:p>
            <a:pPr lvl="1">
              <a:buClr>
                <a:srgbClr val="FF0000"/>
              </a:buClr>
              <a:buFontTx/>
              <a:buChar char="•"/>
            </a:pPr>
            <a:r>
              <a:rPr lang="en-GB" dirty="0"/>
              <a:t> To date CP violation has </a:t>
            </a:r>
            <a:r>
              <a:rPr lang="en-GB" dirty="0" smtClean="0"/>
              <a:t>been </a:t>
            </a:r>
            <a:r>
              <a:rPr lang="en-GB" dirty="0"/>
              <a:t>observed only in the quark </a:t>
            </a:r>
            <a:r>
              <a:rPr lang="en-GB" dirty="0" smtClean="0"/>
              <a:t>sector</a:t>
            </a: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pPr lvl="1">
              <a:buClr>
                <a:srgbClr val="FF0000"/>
              </a:buClr>
              <a:buFontTx/>
              <a:buChar char="•"/>
            </a:pPr>
            <a:endParaRPr lang="en-GB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95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64" y="117850"/>
            <a:ext cx="8673696" cy="786917"/>
          </a:xfrm>
        </p:spPr>
        <p:txBody>
          <a:bodyPr/>
          <a:lstStyle/>
          <a:p>
            <a:r>
              <a:rPr lang="en-US" dirty="0" smtClean="0"/>
              <a:t>Tuesday lectures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87118720"/>
              </p:ext>
            </p:extLst>
          </p:nvPr>
        </p:nvGraphicFramePr>
        <p:xfrm>
          <a:off x="170494" y="1154564"/>
          <a:ext cx="4385234" cy="4333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260"/>
                <a:gridCol w="2783208"/>
                <a:gridCol w="8157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Sept 27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Positron (p9)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Muon (p29)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Pion (p34)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</a:p>
                    <a:p>
                      <a:r>
                        <a:rPr lang="en-US" sz="1400" dirty="0" smtClean="0"/>
                        <a:t>Kevin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Unstable particles (p65</a:t>
                      </a:r>
                      <a:r>
                        <a:rPr lang="en-US" sz="1400" baseline="0" dirty="0" smtClean="0"/>
                        <a:t> or</a:t>
                      </a:r>
                      <a:r>
                        <a:rPr lang="en-US" sz="1400" dirty="0" smtClean="0"/>
                        <a:t> p71)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Anti-p</a:t>
                      </a:r>
                      <a:r>
                        <a:rPr lang="en-US" sz="1400" baseline="0" dirty="0" smtClean="0"/>
                        <a:t> (p87) or Anti-n (p94)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Lukas</a:t>
                      </a:r>
                    </a:p>
                    <a:p>
                      <a:r>
                        <a:rPr lang="en-US" sz="1400" dirty="0" smtClean="0"/>
                        <a:t>Oliver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Omega-(p144)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 violation in beta (p163)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Parity</a:t>
                      </a:r>
                      <a:r>
                        <a:rPr lang="en-US" sz="1400" baseline="0" dirty="0" smtClean="0"/>
                        <a:t> violation in </a:t>
                      </a:r>
                      <a:r>
                        <a:rPr lang="en-US" sz="1400" baseline="0" dirty="0" err="1" smtClean="0"/>
                        <a:t>pions</a:t>
                      </a:r>
                      <a:r>
                        <a:rPr lang="en-US" sz="1400" baseline="0" dirty="0" smtClean="0"/>
                        <a:t> (165)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 smtClean="0"/>
                    </a:p>
                    <a:p>
                      <a:r>
                        <a:rPr lang="en-US" sz="1400" dirty="0" smtClean="0"/>
                        <a:t>Alex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18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K-long 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(p197)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CP violation (p206)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Kevin</a:t>
                      </a:r>
                    </a:p>
                    <a:p>
                      <a:r>
                        <a:rPr lang="en-US" sz="1400" smtClean="0"/>
                        <a:t>Lukas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Oct 25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Tau lepton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 and Psi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Charm meson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Oliver</a:t>
                      </a:r>
                    </a:p>
                    <a:p>
                      <a:r>
                        <a:rPr lang="en-US" sz="1400" dirty="0" smtClean="0"/>
                        <a:t>Magnus</a:t>
                      </a:r>
                    </a:p>
                    <a:p>
                      <a:r>
                        <a:rPr lang="en-US" sz="1400" dirty="0" err="1" smtClean="0"/>
                        <a:t>Nici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Quarks SLAC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Gluons TASSO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Jets UA2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5454253"/>
              </p:ext>
            </p:extLst>
          </p:nvPr>
        </p:nvGraphicFramePr>
        <p:xfrm>
          <a:off x="4649797" y="1143326"/>
          <a:ext cx="4288462" cy="4759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9185"/>
                <a:gridCol w="2254535"/>
                <a:gridCol w="10747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Student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Upsilons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CLEO</a:t>
                      </a:r>
                      <a:r>
                        <a:rPr lang="en-US" sz="1400" baseline="0" dirty="0" smtClean="0"/>
                        <a:t> 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Neutral</a:t>
                      </a:r>
                      <a:r>
                        <a:rPr lang="en-US" sz="1400" baseline="0" dirty="0" smtClean="0"/>
                        <a:t> currents 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Discovery of the W boson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baseline="0" dirty="0" smtClean="0"/>
                        <a:t>Neutrino species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Discovery of the top quark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Top</a:t>
                      </a:r>
                      <a:r>
                        <a:rPr lang="en-US" sz="1400" baseline="0" dirty="0" smtClean="0"/>
                        <a:t> quark mass measurement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Nov 29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ARGUS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CDF (or Belle/Babar)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Solar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1400" dirty="0" smtClean="0"/>
                        <a:t>Atmospheric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Dec 20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Higgs discovery by ATLAS or CMS</a:t>
                      </a:r>
                    </a:p>
                    <a:p>
                      <a:pPr marL="3429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dirty="0" smtClean="0"/>
                        <a:t>Measurements</a:t>
                      </a:r>
                      <a:r>
                        <a:rPr lang="en-US" sz="1400" baseline="0" dirty="0" smtClean="0"/>
                        <a:t> of Higgs boson properties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07732" y="6385811"/>
            <a:ext cx="588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pages from R. Cahn and G. </a:t>
            </a:r>
            <a:r>
              <a:rPr lang="en-US" dirty="0" err="1" smtClean="0"/>
              <a:t>Goldhaber</a:t>
            </a:r>
            <a:r>
              <a:rPr lang="en-US" dirty="0" smtClean="0"/>
              <a:t> book if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56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Symmetries and conservation laws</a:t>
            </a:r>
            <a:endParaRPr lang="en-US" dirty="0"/>
          </a:p>
        </p:txBody>
      </p:sp>
      <p:graphicFrame>
        <p:nvGraphicFramePr>
          <p:cNvPr id="5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11713"/>
              </p:ext>
            </p:extLst>
          </p:nvPr>
        </p:nvGraphicFramePr>
        <p:xfrm>
          <a:off x="211138" y="1181100"/>
          <a:ext cx="8762999" cy="4776788"/>
        </p:xfrm>
        <a:graphic>
          <a:graphicData uri="http://schemas.openxmlformats.org/drawingml/2006/table">
            <a:tbl>
              <a:tblPr/>
              <a:tblGrid>
                <a:gridCol w="3369950"/>
                <a:gridCol w="2878449"/>
                <a:gridCol w="2514600"/>
              </a:tblGrid>
              <a:tr h="82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Symmetry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Mathematical transformation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Conservation </a:t>
                      </a:r>
                      <a:b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</a:b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law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Absolute spatial position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9900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Space translation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9900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9900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Momentum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9900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Absolute time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Time translation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Energy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9966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Absolute spatial direction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9966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9966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Rotation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9966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9966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Angular momentum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9966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The absolute line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Mirror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Parity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Sign of the electric charge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e</a:t>
                      </a: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  <a:sym typeface="Symbol" charset="0"/>
                        </a:rPr>
                        <a:t>-e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Charge conjugation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8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Absolute sign of time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t</a:t>
                      </a: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  <a:sym typeface="Symbol" charset="0"/>
                        </a:rPr>
                        <a:t>-t </a:t>
                      </a:r>
                      <a:endParaRPr kumimoji="0" lang="en-US" sz="2000" b="1" i="0" u="none" strike="noStrike" cap="none" normalizeH="0" baseline="0" noProof="0" dirty="0" smtClean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3333CC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Time reversal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3333CC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5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Relative phase between different electric charges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Gauge transformation 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noProof="0" dirty="0" smtClean="0">
                          <a:ln>
                            <a:noFill/>
                          </a:ln>
                          <a:solidFill>
                            <a:srgbClr val="CC6600"/>
                          </a:solidFill>
                          <a:effectLst/>
                          <a:latin typeface="+mn-lt"/>
                          <a:ea typeface="ＭＳ Ｐゴシック" charset="0"/>
                          <a:cs typeface="Comic Sans MS"/>
                        </a:rPr>
                        <a:t>Electric charge</a:t>
                      </a:r>
                      <a:endParaRPr kumimoji="0" lang="en-US" sz="20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CC6600"/>
                        </a:solidFill>
                        <a:effectLst/>
                        <a:latin typeface="+mn-lt"/>
                        <a:ea typeface="ＭＳ Ｐゴシック" charset="0"/>
                        <a:cs typeface="Comic Sans MS"/>
                      </a:endParaRPr>
                    </a:p>
                  </a:txBody>
                  <a:tcPr marT="108018" marB="10801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1552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C, P, T  transformation and the CPT theorem</a:t>
            </a:r>
            <a:endParaRPr lang="en-US" dirty="0"/>
          </a:p>
        </p:txBody>
      </p:sp>
      <p:sp>
        <p:nvSpPr>
          <p:cNvPr id="8" name="Rectangle 222"/>
          <p:cNvSpPr>
            <a:spLocks noChangeArrowheads="1"/>
          </p:cNvSpPr>
          <p:nvPr/>
        </p:nvSpPr>
        <p:spPr bwMode="auto">
          <a:xfrm>
            <a:off x="468313" y="3553264"/>
            <a:ext cx="7991475" cy="792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" name="Rectangle 232" descr="Light horizontal"/>
          <p:cNvSpPr>
            <a:spLocks noChangeArrowheads="1"/>
          </p:cNvSpPr>
          <p:nvPr/>
        </p:nvSpPr>
        <p:spPr bwMode="auto">
          <a:xfrm>
            <a:off x="0" y="1184664"/>
            <a:ext cx="9144000" cy="2160588"/>
          </a:xfrm>
          <a:prstGeom prst="rect">
            <a:avLst/>
          </a:prstGeom>
          <a:pattFill prst="ltHorz">
            <a:fgClr>
              <a:srgbClr val="EAEAEA"/>
            </a:fgClr>
            <a:bgClr>
              <a:srgbClr val="FFFFFF"/>
            </a:bgClr>
          </a:pattFill>
          <a:ln w="3175">
            <a:solidFill>
              <a:srgbClr val="EAEAE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aphicFrame>
        <p:nvGraphicFramePr>
          <p:cNvPr id="10" name="Group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66673"/>
              </p:ext>
            </p:extLst>
          </p:nvPr>
        </p:nvGraphicFramePr>
        <p:xfrm>
          <a:off x="2843213" y="1176776"/>
          <a:ext cx="3384550" cy="2179199"/>
        </p:xfrm>
        <a:graphic>
          <a:graphicData uri="http://schemas.openxmlformats.org/drawingml/2006/table">
            <a:tbl>
              <a:tblPr/>
              <a:tblGrid>
                <a:gridCol w="1473200"/>
                <a:gridCol w="660400"/>
                <a:gridCol w="608012"/>
                <a:gridCol w="642938"/>
              </a:tblGrid>
              <a:tr h="2571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Quantity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8824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8824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8824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  </a:t>
                      </a:r>
                      <a:r>
                        <a:rPr kumimoji="0" lang="en-US" sz="1600" b="0" i="1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 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chemeClr val="hlink">
                            <a:gamma/>
                            <a:tint val="58824"/>
                            <a:invGamma/>
                          </a:schemeClr>
                        </a:gs>
                        <a:gs pos="100000">
                          <a:schemeClr val="hlink"/>
                        </a:gs>
                      </a:gsLst>
                      <a:lin ang="5400000" scaled="1"/>
                    </a:gra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Space vector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x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x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x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Time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t    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Momentum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Spin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s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Electrical field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E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E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Magnetic field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–</a:t>
                      </a:r>
                      <a:r>
                        <a:rPr kumimoji="0" lang="en-US" sz="1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B 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DDDDDD">
                            <a:gamma/>
                            <a:tint val="29412"/>
                            <a:invGamma/>
                          </a:srgbClr>
                        </a:gs>
                        <a:gs pos="100000">
                          <a:srgbClr val="DDDDDD"/>
                        </a:gs>
                      </a:gsLst>
                      <a:lin ang="5400000" scaled="1"/>
                    </a:gradFill>
                  </a:tcPr>
                </a:tc>
              </a:tr>
            </a:tbl>
          </a:graphicData>
        </a:graphic>
      </p:graphicFrame>
      <p:sp>
        <p:nvSpPr>
          <p:cNvPr id="11" name="Text Box 179"/>
          <p:cNvSpPr txBox="1">
            <a:spLocks noChangeArrowheads="1"/>
          </p:cNvSpPr>
          <p:nvPr/>
        </p:nvSpPr>
        <p:spPr bwMode="auto">
          <a:xfrm>
            <a:off x="395288" y="4561326"/>
            <a:ext cx="8497887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buFontTx/>
              <a:buBlip>
                <a:blip r:embed="rId2"/>
              </a:buBlip>
            </a:pPr>
            <a:r>
              <a:rPr lang="en-US" sz="1600" dirty="0">
                <a:sym typeface="Wingdings" charset="0"/>
              </a:rPr>
              <a:t>   </a:t>
            </a:r>
            <a:r>
              <a:rPr lang="en-US" sz="600" dirty="0">
                <a:sym typeface="Wingdings" charset="0"/>
              </a:rPr>
              <a:t> </a:t>
            </a:r>
            <a:r>
              <a:rPr lang="en-US" sz="1600" dirty="0">
                <a:sym typeface="Wingdings" charset="0"/>
              </a:rPr>
              <a:t>Fundamental consequences:</a:t>
            </a:r>
          </a:p>
          <a:p>
            <a:pPr lvl="1" algn="l">
              <a:buSzPct val="75000"/>
              <a:buFontTx/>
              <a:buBlip>
                <a:blip r:embed="rId3"/>
              </a:buBlip>
            </a:pPr>
            <a:r>
              <a:rPr lang="en-US" sz="1600" dirty="0"/>
              <a:t>  Relation between spin and statistics: fields with integer spin </a:t>
            </a:r>
            <a:r>
              <a:rPr lang="en-US" sz="1600" dirty="0" smtClean="0"/>
              <a:t>(</a:t>
            </a:r>
            <a:r>
              <a:rPr lang="en-US" sz="1600" dirty="0" smtClean="0">
                <a:latin typeface="Arial"/>
              </a:rPr>
              <a:t>“</a:t>
            </a:r>
            <a:r>
              <a:rPr lang="en-US" sz="1600" dirty="0" smtClean="0"/>
              <a:t>bosons</a:t>
            </a:r>
            <a:r>
              <a:rPr lang="en-US" sz="1600" dirty="0" smtClean="0">
                <a:latin typeface="Arial"/>
              </a:rPr>
              <a:t>”</a:t>
            </a:r>
            <a:r>
              <a:rPr lang="en-US" sz="1600" dirty="0" smtClean="0"/>
              <a:t>) </a:t>
            </a:r>
            <a:r>
              <a:rPr lang="en-US" sz="1600" dirty="0"/>
              <a:t>commute </a:t>
            </a:r>
            <a:r>
              <a:rPr lang="en-US" sz="1600" dirty="0" smtClean="0"/>
              <a:t>and </a:t>
            </a:r>
          </a:p>
          <a:p>
            <a:pPr lvl="1" algn="l">
              <a:buSzPct val="75000"/>
              <a:buFontTx/>
              <a:buNone/>
            </a:pPr>
            <a:r>
              <a:rPr lang="en-US" sz="1600" dirty="0" smtClean="0"/>
              <a:t>    fields with half-numbered spin (</a:t>
            </a:r>
            <a:r>
              <a:rPr lang="en-US" sz="1600" dirty="0" smtClean="0">
                <a:latin typeface="Arial"/>
              </a:rPr>
              <a:t>“</a:t>
            </a:r>
            <a:r>
              <a:rPr lang="en-US" sz="1600" dirty="0" smtClean="0"/>
              <a:t>fermions</a:t>
            </a:r>
            <a:r>
              <a:rPr lang="en-US" sz="1600" dirty="0" smtClean="0">
                <a:latin typeface="Arial"/>
              </a:rPr>
              <a:t>”</a:t>
            </a:r>
            <a:r>
              <a:rPr lang="en-US" sz="1600" dirty="0" smtClean="0"/>
              <a:t>) </a:t>
            </a:r>
            <a:r>
              <a:rPr lang="en-US" sz="1600" dirty="0" err="1" smtClean="0"/>
              <a:t>anticommute</a:t>
            </a:r>
            <a:r>
              <a:rPr lang="en-US" sz="1600" dirty="0" smtClean="0"/>
              <a:t> </a:t>
            </a:r>
            <a:r>
              <a:rPr lang="en-US" sz="1600" dirty="0" smtClean="0">
                <a:sym typeface="Wingdings" charset="0"/>
              </a:rPr>
              <a:t> Pauli exclusion principle</a:t>
            </a:r>
            <a:endParaRPr lang="en-US" sz="1600" dirty="0" smtClean="0"/>
          </a:p>
          <a:p>
            <a:pPr lvl="1" algn="l">
              <a:buSzPct val="75000"/>
              <a:buFontTx/>
              <a:buBlip>
                <a:blip r:embed="rId3"/>
              </a:buBlip>
            </a:pPr>
            <a:r>
              <a:rPr lang="en-US" sz="1600" dirty="0" smtClean="0"/>
              <a:t>  </a:t>
            </a:r>
            <a:r>
              <a:rPr lang="en-US" sz="1600" dirty="0"/>
              <a:t>Particles and antiparticles have </a:t>
            </a:r>
            <a:r>
              <a:rPr lang="en-US" sz="1600" b="1" dirty="0"/>
              <a:t>equal mass and lifetime</a:t>
            </a:r>
            <a:r>
              <a:rPr lang="en-US" sz="1600" dirty="0"/>
              <a:t>, equal magnetic </a:t>
            </a:r>
            <a:r>
              <a:rPr lang="en-US" sz="1600" dirty="0" smtClean="0"/>
              <a:t>moments</a:t>
            </a:r>
          </a:p>
          <a:p>
            <a:pPr lvl="1" algn="l">
              <a:buSzPct val="75000"/>
              <a:buFontTx/>
              <a:buNone/>
            </a:pPr>
            <a:r>
              <a:rPr lang="en-US" sz="1600" dirty="0" smtClean="0"/>
              <a:t>    with opposite sign, and </a:t>
            </a:r>
            <a:r>
              <a:rPr lang="en-US" sz="1600" b="1" dirty="0" smtClean="0"/>
              <a:t>opposite quantum numbers</a:t>
            </a:r>
            <a:endParaRPr lang="en-US" sz="1600" b="1" dirty="0"/>
          </a:p>
        </p:txBody>
      </p:sp>
      <p:sp>
        <p:nvSpPr>
          <p:cNvPr id="12" name="Rectangle 212"/>
          <p:cNvSpPr>
            <a:spLocks noChangeArrowheads="1"/>
          </p:cNvSpPr>
          <p:nvPr/>
        </p:nvSpPr>
        <p:spPr bwMode="auto">
          <a:xfrm>
            <a:off x="2843213" y="1176776"/>
            <a:ext cx="3384550" cy="2160588"/>
          </a:xfrm>
          <a:prstGeom prst="rect">
            <a:avLst/>
          </a:prstGeom>
          <a:noFill/>
          <a:ln w="317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3" name="Rectangle 221"/>
          <p:cNvSpPr>
            <a:spLocks noChangeArrowheads="1"/>
          </p:cNvSpPr>
          <p:nvPr/>
        </p:nvSpPr>
        <p:spPr bwMode="auto">
          <a:xfrm>
            <a:off x="250825" y="3624701"/>
            <a:ext cx="82089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algn="l">
              <a:buFontTx/>
              <a:buNone/>
            </a:pPr>
            <a:r>
              <a:rPr lang="en-US" dirty="0"/>
              <a:t>	The </a:t>
            </a:r>
            <a:r>
              <a:rPr lang="en-US" i="1" dirty="0"/>
              <a:t>CPT</a:t>
            </a:r>
            <a:r>
              <a:rPr lang="en-US" dirty="0"/>
              <a:t> theorem (1954): </a:t>
            </a:r>
            <a:r>
              <a:rPr lang="ja-JP" altLang="en-US" dirty="0">
                <a:solidFill>
                  <a:schemeClr val="accent2"/>
                </a:solidFill>
              </a:rPr>
              <a:t>“</a:t>
            </a:r>
            <a:r>
              <a:rPr lang="en-US" b="1" dirty="0">
                <a:solidFill>
                  <a:schemeClr val="accent2"/>
                </a:solidFill>
              </a:rPr>
              <a:t>Any Lorentz-invariant local quantum field theory is invariant under the successive application of </a:t>
            </a:r>
            <a:r>
              <a:rPr lang="en-US" b="1" i="1" dirty="0">
                <a:solidFill>
                  <a:schemeClr val="accent2"/>
                </a:solidFill>
              </a:rPr>
              <a:t>C</a:t>
            </a:r>
            <a:r>
              <a:rPr lang="en-US" b="1" dirty="0">
                <a:solidFill>
                  <a:schemeClr val="accent2"/>
                </a:solidFill>
              </a:rPr>
              <a:t>, </a:t>
            </a:r>
            <a:r>
              <a:rPr lang="en-US" b="1" i="1" dirty="0">
                <a:solidFill>
                  <a:schemeClr val="accent2"/>
                </a:solidFill>
              </a:rPr>
              <a:t>P</a:t>
            </a:r>
            <a:r>
              <a:rPr lang="en-US" b="1" dirty="0">
                <a:solidFill>
                  <a:schemeClr val="accent2"/>
                </a:solidFill>
              </a:rPr>
              <a:t> and </a:t>
            </a:r>
            <a:r>
              <a:rPr lang="en-US" b="1" i="1" dirty="0">
                <a:solidFill>
                  <a:schemeClr val="accent2"/>
                </a:solidFill>
              </a:rPr>
              <a:t>T</a:t>
            </a:r>
            <a:r>
              <a:rPr lang="en-US" sz="1000" i="1" dirty="0">
                <a:solidFill>
                  <a:schemeClr val="accent2"/>
                </a:solidFill>
              </a:rPr>
              <a:t> </a:t>
            </a:r>
            <a:r>
              <a:rPr lang="ja-JP" altLang="en-US" dirty="0">
                <a:solidFill>
                  <a:schemeClr val="accent2"/>
                </a:solidFill>
              </a:rPr>
              <a:t>”</a:t>
            </a:r>
            <a:endParaRPr lang="en-US" dirty="0">
              <a:sym typeface="Wingdings" charset="0"/>
            </a:endParaRPr>
          </a:p>
        </p:txBody>
      </p:sp>
      <p:sp>
        <p:nvSpPr>
          <p:cNvPr id="14" name="Rectangle 180"/>
          <p:cNvSpPr>
            <a:spLocks noChangeArrowheads="1"/>
          </p:cNvSpPr>
          <p:nvPr/>
        </p:nvSpPr>
        <p:spPr bwMode="auto">
          <a:xfrm>
            <a:off x="6282533" y="4273989"/>
            <a:ext cx="2303463" cy="247650"/>
          </a:xfrm>
          <a:prstGeom prst="rect">
            <a:avLst/>
          </a:prstGeom>
          <a:solidFill>
            <a:srgbClr val="FFFFCC"/>
          </a:solidFill>
          <a:ln w="317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000" tIns="46800" rIns="90000" bIns="46800" anchor="ctr">
            <a:spAutoFit/>
          </a:bodyPr>
          <a:lstStyle/>
          <a:p>
            <a:pPr algn="l">
              <a:spcBef>
                <a:spcPct val="0"/>
              </a:spcBef>
              <a:buFontTx/>
              <a:buNone/>
            </a:pPr>
            <a:r>
              <a:rPr lang="fr-FR" sz="1000" dirty="0" err="1">
                <a:solidFill>
                  <a:srgbClr val="663300"/>
                </a:solidFill>
              </a:rPr>
              <a:t>proofs</a:t>
            </a:r>
            <a:r>
              <a:rPr lang="fr-FR" sz="1000" dirty="0">
                <a:solidFill>
                  <a:srgbClr val="663300"/>
                </a:solidFill>
              </a:rPr>
              <a:t>: G. </a:t>
            </a:r>
            <a:r>
              <a:rPr lang="fr-FR" sz="1000" dirty="0" err="1">
                <a:solidFill>
                  <a:srgbClr val="663300"/>
                </a:solidFill>
              </a:rPr>
              <a:t>Lüders</a:t>
            </a:r>
            <a:r>
              <a:rPr lang="fr-FR" sz="1000" dirty="0">
                <a:solidFill>
                  <a:srgbClr val="663300"/>
                </a:solidFill>
              </a:rPr>
              <a:t>, W. Pauli; J. Schwinger </a:t>
            </a:r>
          </a:p>
        </p:txBody>
      </p:sp>
    </p:spTree>
    <p:extLst>
      <p:ext uri="{BB962C8B-B14F-4D97-AF65-F5344CB8AC3E}">
        <p14:creationId xmlns:p14="http://schemas.microsoft.com/office/powerpoint/2010/main" val="339743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CPT is conserved, how about C, P, and T? </a:t>
            </a:r>
            <a:endParaRPr lang="en-US" dirty="0"/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116285" y="1017588"/>
            <a:ext cx="57419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buFontTx/>
              <a:buBlip>
                <a:blip r:embed="rId2"/>
              </a:buBlip>
            </a:pPr>
            <a:r>
              <a:rPr lang="en-US" dirty="0"/>
              <a:t>   Parity is often violated in the macroscopic world:</a:t>
            </a:r>
          </a:p>
        </p:txBody>
      </p:sp>
      <p:graphicFrame>
        <p:nvGraphicFramePr>
          <p:cNvPr id="5" name="Group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98105"/>
              </p:ext>
            </p:extLst>
          </p:nvPr>
        </p:nvGraphicFramePr>
        <p:xfrm>
          <a:off x="295275" y="1449388"/>
          <a:ext cx="4618038" cy="1841760"/>
        </p:xfrm>
        <a:graphic>
          <a:graphicData uri="http://schemas.openxmlformats.org/drawingml/2006/table">
            <a:tbl>
              <a:tblPr/>
              <a:tblGrid>
                <a:gridCol w="933450"/>
                <a:gridCol w="1336675"/>
                <a:gridCol w="1428750"/>
                <a:gridCol w="919163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 </a:t>
                      </a: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Strongly Left-sided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Strongly Right-sided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Mixed Sided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Handedness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5%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72%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804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22%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Footedness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4%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46%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50% (?)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Eyedness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5%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54%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41%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Earedness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8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15%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800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35%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+mn-lt"/>
                          <a:ea typeface="ＭＳ Ｐゴシック" charset="0"/>
                          <a:cs typeface="Arial" charset="0"/>
                        </a:rPr>
                        <a:t>60%</a:t>
                      </a:r>
                      <a:endParaRPr kumimoji="0" 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anchor="ctr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415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Porac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C &amp; </a:t>
                      </a:r>
                      <a:r>
                        <a:rPr kumimoji="0" 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Coren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 S. Lateral preferences and human behavior. New York: Springer-</a:t>
                      </a:r>
                      <a:r>
                        <a:rPr kumimoji="0" 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Verlag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charset="0"/>
                        </a:rPr>
                        <a:t>, 1981</a:t>
                      </a:r>
                      <a:endParaRPr kumimoji="0" 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</a:endParaRPr>
                    </a:p>
                  </a:txBody>
                  <a:tcPr marL="90000" marR="90000" marT="46800" marB="46800" horzOverflow="overflow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 Box 164"/>
          <p:cNvSpPr txBox="1">
            <a:spLocks noChangeArrowheads="1"/>
          </p:cNvSpPr>
          <p:nvPr/>
        </p:nvSpPr>
        <p:spPr bwMode="auto">
          <a:xfrm>
            <a:off x="179388" y="3533138"/>
            <a:ext cx="4968875" cy="1017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buFontTx/>
              <a:buBlip>
                <a:blip r:embed="rId2"/>
              </a:buBlip>
            </a:pPr>
            <a:r>
              <a:rPr lang="en-US" dirty="0"/>
              <a:t>  </a:t>
            </a:r>
            <a:r>
              <a:rPr lang="en-US" dirty="0" smtClean="0"/>
              <a:t>About </a:t>
            </a:r>
            <a:r>
              <a:rPr lang="en-US" dirty="0"/>
              <a:t>25% of the population drives on the </a:t>
            </a:r>
          </a:p>
          <a:p>
            <a:pPr algn="l">
              <a:buFontTx/>
              <a:buNone/>
            </a:pPr>
            <a:r>
              <a:rPr lang="en-US" dirty="0"/>
              <a:t>     </a:t>
            </a:r>
            <a:r>
              <a:rPr lang="en-US" sz="1200" dirty="0"/>
              <a:t> </a:t>
            </a:r>
            <a:r>
              <a:rPr lang="en-US" dirty="0"/>
              <a:t>left side: why ?</a:t>
            </a:r>
            <a:r>
              <a:rPr lang="en-US" sz="1000" dirty="0"/>
              <a:t>                                                                                          </a:t>
            </a:r>
            <a:r>
              <a:rPr lang="en-US" sz="1200" dirty="0">
                <a:sym typeface="Wingdings" charset="0"/>
              </a:rPr>
              <a:t>  </a:t>
            </a:r>
          </a:p>
          <a:p>
            <a:pPr algn="l">
              <a:buFontTx/>
              <a:buNone/>
            </a:pPr>
            <a:r>
              <a:rPr lang="en-US" sz="1200" dirty="0" smtClean="0">
                <a:sym typeface="Wingdings" charset="0"/>
              </a:rPr>
              <a:t>In </a:t>
            </a:r>
            <a:r>
              <a:rPr lang="en-US" sz="1200" dirty="0">
                <a:sym typeface="Wingdings" charset="0"/>
              </a:rPr>
              <a:t>ancient societies people walked (rode) on the left to have their sword </a:t>
            </a:r>
            <a:r>
              <a:rPr lang="en-US" sz="1200" dirty="0" smtClean="0">
                <a:sym typeface="Wingdings" charset="0"/>
              </a:rPr>
              <a:t>closer </a:t>
            </a:r>
            <a:r>
              <a:rPr lang="en-US" sz="1200" dirty="0">
                <a:sym typeface="Wingdings" charset="0"/>
              </a:rPr>
              <a:t>to the middle of the street (for a right-handed man) !?</a:t>
            </a:r>
            <a:endParaRPr lang="en-US" sz="1200" dirty="0"/>
          </a:p>
        </p:txBody>
      </p:sp>
      <p:sp>
        <p:nvSpPr>
          <p:cNvPr id="7" name="Text Box 165"/>
          <p:cNvSpPr txBox="1">
            <a:spLocks noChangeArrowheads="1"/>
          </p:cNvSpPr>
          <p:nvPr/>
        </p:nvSpPr>
        <p:spPr bwMode="auto">
          <a:xfrm>
            <a:off x="179388" y="4724400"/>
            <a:ext cx="46815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pPr algn="l">
              <a:buFontTx/>
              <a:buBlip>
                <a:blip r:embed="rId2"/>
              </a:buBlip>
            </a:pPr>
            <a:r>
              <a:rPr lang="en-US" dirty="0"/>
              <a:t>   The DNA is an oriented double helix</a:t>
            </a:r>
          </a:p>
        </p:txBody>
      </p:sp>
      <p:pic>
        <p:nvPicPr>
          <p:cNvPr id="8" name="Picture 167" descr="DNAKit_illustration_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221288"/>
            <a:ext cx="1152525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8" descr="DNAKit_illustration_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5221288"/>
            <a:ext cx="1150937" cy="87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69"/>
          <p:cNvSpPr>
            <a:spLocks noChangeArrowheads="1"/>
          </p:cNvSpPr>
          <p:nvPr/>
        </p:nvSpPr>
        <p:spPr bwMode="auto">
          <a:xfrm>
            <a:off x="179388" y="5129213"/>
            <a:ext cx="1460500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l">
              <a:spcBef>
                <a:spcPct val="0"/>
              </a:spcBef>
              <a:buFontTx/>
              <a:buNone/>
            </a:pPr>
            <a:r>
              <a:rPr lang="en-US" sz="1200" dirty="0"/>
              <a:t>Two right-handed polynucleotide chains that are coiled about the same axis: </a:t>
            </a:r>
          </a:p>
        </p:txBody>
      </p:sp>
      <p:sp>
        <p:nvSpPr>
          <p:cNvPr id="11" name="AutoShape 170"/>
          <p:cNvSpPr>
            <a:spLocks noChangeArrowheads="1"/>
          </p:cNvSpPr>
          <p:nvPr/>
        </p:nvSpPr>
        <p:spPr bwMode="auto">
          <a:xfrm>
            <a:off x="2843213" y="5508625"/>
            <a:ext cx="649287" cy="28892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7777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2" name="Line 172"/>
          <p:cNvSpPr>
            <a:spLocks noChangeShapeType="1"/>
          </p:cNvSpPr>
          <p:nvPr/>
        </p:nvSpPr>
        <p:spPr bwMode="auto">
          <a:xfrm flipV="1">
            <a:off x="2843213" y="5365750"/>
            <a:ext cx="649287" cy="574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3" name="Line 173"/>
          <p:cNvSpPr>
            <a:spLocks noChangeShapeType="1"/>
          </p:cNvSpPr>
          <p:nvPr/>
        </p:nvSpPr>
        <p:spPr bwMode="auto">
          <a:xfrm flipH="1" flipV="1">
            <a:off x="2843213" y="5365750"/>
            <a:ext cx="649287" cy="574675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pic>
        <p:nvPicPr>
          <p:cNvPr id="14" name="Picture 21" descr="lefthandednes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9"/>
          <a:stretch>
            <a:fillRect/>
          </a:stretch>
        </p:blipFill>
        <p:spPr bwMode="auto">
          <a:xfrm>
            <a:off x="5253830" y="1169987"/>
            <a:ext cx="3765550" cy="568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68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 animBg="1"/>
      <p:bldP spid="12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F^\mu = (1.16632\pm0.00002)\times10^{-5}\,\mathrm{GeV}^{-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8"/>
  <p:tag name="PICTUREFILESIZE" val="740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(d\o{u}) + p (uud) \rightarrow \Lambda(uds) + K^0(d\o{s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2"/>
  <p:tag name="PICTUREFILESIZE" val="798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(u\o{d}) + p (uud) \rightarrow K^+(u\o{s}) + \o{K}^0(s\o{d})  + p(uud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2"/>
  <p:tag name="PICTUREFILESIZE" val="916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, \,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34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, \,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34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,c,t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02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,c,t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0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,c,t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02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,c,t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"/>
  <p:tag name="PICTUREFILESIZE" val="1025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5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7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4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-\rightarrow\mu^-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3"/>
  <p:tag name="PICTUREFILESIZE" val="17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0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77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(K_S) \approx m(K_L) \approx 498\,\mathrm{M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3"/>
  <p:tag name="PICTUREFILESIZE" val="630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au(K_S) = 0.9\times10^{-10}\,\mathrm{s} \ \ \ \ \ \tau(K_L) = 0.5\times10^{-7}\,\mathrm{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4"/>
  <p:tag name="PICTUREFILESIZE" val="765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, \,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34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tau = 1/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915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\psi(t) = Ne^{-\Gamma t/2}e^{-iM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04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ngle\psi(t)\ket{\psi(t)} =  \langle\psi(0)\ket{\psi(0)}e^{-t/\tau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1"/>
  <p:tag name="PICTUREFILESIZE" val="668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hat{H}\ket{\psi(t)} = (M-\mbox{$\frac{1}{2}$}i\Gamma)\ket{\psi(t)} = i\pbyp{}{t}\ket{\psi(t)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4"/>
  <p:tag name="PICTUREFILESIZE" val="8246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\rightarrow\mu^-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59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H}_\mathrm{weak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38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 = m_{K^0} + \braket{K^0}{\hat{H}_\mathrm{weak}}{K^0} +  \sum_{j}\frac{|\braket{K^0}{\hat{H}_\mathrm{weak}}{j}|^2}{m_{K^0}-E_j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3"/>
  <p:tag name="PICTUREFILESIZE" val="1246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\rightarrow 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59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\leftrightarrow 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7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si(t) = a(t) K^0 + b(t) 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97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130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 = 2\pi \sum_{f} |\braket{f}{\hat{H}_{weak}}{K^0}|^2 \rho_F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6"/>
  <p:tag name="PICTUREFILESIZE" val="6545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wotwomatrix{M_{11}-\mbox{$\frac{1}{2}$}i\Gamma_{11}}{M_{12}-\mbox{$\frac{1}{2}$}i\Gamma_{12}}{M_{21}-\mbox{$\frac{1}{2}$}i\Gamma_{21}}{M_{22}-\mbox{$\frac{1}{2}$}i\Gamma_{22}}&#10;     \ttvector{\ket{K^0(t)}}{\ket{\o{K}^0(t)}} = i\pbyp{}{t}  \ttvector{\ket{K^0(t)}}{\ket{\o{K}^0(t)}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5"/>
  <p:tag name="PICTUREFILESIZE" val="2140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11} = m_{K^0} + \braket{K^0}{\hat{H}_\mathrm{weak}}{K^0} +  \sum_{n}\frac{|\braket{K^0}{\hat{H}_\mathrm{weak}}{K^0}|^2}{m_{K^0}-E_n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7"/>
  <p:tag name="PICTUREFILESIZE" val="1282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M_{12} = \sum_{j}\frac{\braket{K^0}{\hat{H}_\mathrm{weak}}{j}^*\braket{j}{\hat{H}_\mathrm{weak}}{\o{K}^0}}{m_{K^0}-E_j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0"/>
  <p:tag name="PICTUREFILESIZE" val="1076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Gamma_{12} = 2\pi \sum_{f} \braket{f}{\hat{H}_{weak}}{K^0}^* \braket{f}{\hat{H}_{weak}}{\o{K}^0}\rho_F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0"/>
  <p:tag name="PICTUREFILESIZE" val="1020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mbox{\em\bf H} = {\bf M} - i\mbox{$\frac{1}{2}$}  \mbox{\bf $\Gamma$} = \twotwomatrix{M_{11}}{M_{12}}{M_{21}}{M_{22}}-\mbox{$\frac{1}{2}$}&#10;\twotwomatrix{\Gamma_{11}}{\Gamma_{12}}{\Gamma_{21}}{\Gamma_{22}}  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4"/>
  <p:tag name="PICTUREFILESIZE" val="1009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left[\mbox{\bf M} - i\mbox{$\frac{1}{2}$}\Gamma\right]\ttvector{a}{b} = i\pbyp{}{t}\ttvector{a}{b}$$&#10;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8"/>
  <p:tag name="PICTUREFILESIZE" val="717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{11} = M_{11}^*, \ \ \ M_{22} = M_{22}^*, \ \ \ M_{12} = M_{21}^*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5"/>
  <p:tag name="PICTUREFILESIZE" val="625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_{11} = \Gamma_{11}^*, \ \ \ \Gamma_{22} = \Gamma_{22}^*, \ \ \ \Gamma_{12} = \Gamma_{21}^*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2"/>
  <p:tag name="PICTUREFILESIZE" val="398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{11} = M_{22} = M; \ \ \ \ \ \ \Gamma_{11} = \Gamma_{22} =\Gamma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3"/>
  <p:tag name="PICTUREFILESIZE" val="368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wotwomatrix{M-\mbox{$\frac{1}{2}$}i\Gamma}{M_{12}-\mbox{$\frac{1}{2}$}i\Gamma_{12}}{M^*_{12}-\mbox{$\frac{1}{2}$}i\Gamma^*_{12}}{M-\mbox{$\frac{1}{2}$}i\Gamma}&#10;     \ttvector{x_1}{x_2} =\lambda \ttvector{x_1}{x_2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6"/>
  <p:tag name="PICTUREFILESIZE" val="1396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\mbox{\bf{H}}-\lambda I|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25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M-\frac{1}{2}i\Gamma-\lambda)^2 - (M_{12}^*-\frac{1}{2}i\Gamma_{12}^*)(M_{12}-\frac{1}{2}i\Gamma_{12})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5"/>
  <p:tag name="PICTUREFILESIZE" val="882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lambda = M -\frac{1}{2}i\Gamma \pm \sqrt{(M_{12}^*-\frac{1}{2}i\Gamma_{12}^*)(  M_{12}-\frac{1}{2}i\Gamma_{12})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8"/>
  <p:tag name="PICTUREFILESIZE" val="903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wotwomatrix{M-\mbox{$\frac{1}{2}$}i\Gamma}{M_{12}-\mbox{$\frac{1}{2}$}i\Gamma_{12}}{M^*_{12}-\mbox{$\frac{1}{2}$}i\Gamma^*_{12}}{M-\mbox{$\frac{1}{2}$}i\Gamma}&#10;     \ttvector{a}{b} = i\pbyp{}{t}  \ttvector{a}{b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7"/>
  <p:tag name="PICTUREFILESIZE" val="1429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(M-\frac{1}{2}i\Gamma)x_1 + (M_{12}-\frac{1}{2}i\Gamma_{12}) = (M -\frac{1}{2}i\Gamma \pm \sqrt{(M_{12}^*-\frac{1}{2}i\Gamma_{12}^*)(M_{12}-\frac{1}{2}i\Gamma_{12} )     })x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14"/>
  <p:tag name="PICTUREFILESIZE" val="1363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frac{x_2}{x_1} = \pm \sqrt{\frac{M_{12}^* - \mbox{$\frac{1}{2}$}i\Gamma_{12}^*}{M_{12}-\mbox{$\frac{1}{2}$}i\Gamma_{12}   }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716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eta =  \sqrt{\frac{M_{12}^* - \mbox{$\frac{1}{2}$}i\Gamma_{12}^*}{M_{12}-\mbox{$\frac{1}{2}$}i\Gamma_{12}   }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622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{\pm}} = \frac{1}{\sqrt{1+|\eta|^2}}\ttvector{1}{\pm\eta} = \frac{1}{\sqrt{1+|\eta|^2}}(\ket{K^0} \pm \eta \ket{\o{K}^0}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3"/>
  <p:tag name="PICTUREFILESIZE" val="108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L} = \frac{1}{\sqrt{1+|\eta|^2}}(\ket{K^0} + \eta \ket{\o{K}^0}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4"/>
  <p:tag name="PICTUREFILESIZE" val="677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S} = \frac{1}{\sqrt{1+|\eta|^2}}(\ket{K^0} - \eta \ket{\o{K}^0})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4"/>
  <p:tag name="PICTUREFILESIZE" val="6635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&#10; \ket{\psi(t)}  &amp;=&amp; a(t)\ket{K^0} + b(t)\ket{\o{K}^0} \\&#10;                   &amp;=&amp; \sqrt{1+|\eta|^2} \left[  \frac{a(t)}{2}(K_L+K_S) + \frac{b(t)}{2\eta}(K_L-K_S)   \right]\\&#10;                   &amp;=&amp; \sqrt{1+|\eta|^2} \left[  \left(\frac{a(t)}{2}+\frac{b(t)}{2\eta}\right)K_L+\left(\frac{a(t)}{2}-\frac{b(t)}{2\eta}\right)K_S  \right]\\&#10;                   &amp;=&amp; \frac{\sqrt{1+|\eta|^2}}{2} \left[ a_L(t) K_L + a_S(t) K_S   \right]&#10;\end{eqnarray*}&#10;\end{document}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2"/>
  <p:tag name="PICTUREFILESIZE" val="4007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L(t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125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 i\pbyp{a_L}{t} = i\pbyp{a}{t} + \frac{i}{\eta}\pbyp{b}{t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2"/>
  <p:tag name="PICTUREFILESIZE" val="591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L(t) \equiv a(t) + \frac{b(t)}{\eta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432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a_S(t) \equiv a(t) - \frac{b(t)}{\eta}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448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i\pbyp{a_L}{t} &amp;=&amp;  \left[   (M-\halfG_{12}) a +   (M_{12}-\halfG_{12}) b   \right] &#10;                                                   +\frac{1}{\eta} \left[   (M_{12}^*-\halfG^*_{12}) a +   (M-\halfG) b   \right] \\&#10;                                               &amp;=&amp; (M-\halfG)\left( a+\frac{b}{\eta}\right) + (M_{12}-\halfG_{12})b + \frac{1}{\eta}(M^*_{12}-\halfG^*_{12})a \\&#10;                                               &amp;=&amp; (M-\halfG)a_L +  (M_{12}-\halfG_{12})b + \left(\sqrt{(M_{12}^*-\halfG^*_{12})(M_{12}-\halfG_{12})}\right) a \\&#10;                                               &amp;=&amp;  (M-\halfG)a_L +\left(\sqrt{(M_{12}^*-\halfG^*_{12})(M_{12}-\halfG_{12})}\right)\left( a+\frac{b}{\eta}\right) \\&#10;                                               &amp;=&amp;  (M-\halfG)a_L + \left(\sqrt{(M_{12}^*-\halfG^*_{12})(M_{12}-\halfG_{12})}\right)a_L \\&#10;                                               &amp;=&amp; (m_L-\halfG_L)a_L&#10;\end{eqnarray*} 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2"/>
  <p:tag name="PICTUREFILESIZE" val="7622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             m_L &amp;=&amp;  M +\Re\left\lbrace\sqrt{(M_{12}^*-\halfG^*_{12})(M_{12}-\halfG_{12})}\right\rbrace &#10;                                          \end{eqnarray*} 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1056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             \Gamma_L &amp;=&amp;  \Gamma -2\Im\left\lbrace\sqrt{(M_{12}^*-\halfG^*_{12})(M_{12}-\halfG_{12})}\right\rbrace &#10;                                          \end{eqnarray*} 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994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i\pbyp{a_L}{t} = (m_L-\halfG_L)a_L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3"/>
  <p:tag name="PICTUREFILESIZE" val="533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             m_S &amp;=&amp;  M -\Re\left\lbrace\sqrt{(M_{12}^*-\halfG^*_{12})(M_{12}-\halfG_{12})}\right\rbrace &#10;                                          \end{eqnarray*} 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1076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             \Gamma_S &amp;=&amp;  \Gamma +2\Im\left\lbrace\sqrt{(M_{12}^*-\halfG^*_{12})(M_{12}-\halfG_{12})}\right\rbrace &#10;                                          \end{eqnarray*} 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1014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L(t) \propto e^{-im_Lt - \Gamma_Lt/2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1"/>
  <p:tag name="PICTUREFILESIZE" val="385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a_S(t) \propto e^{-im_St - \Gamma_St/2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9"/>
  <p:tag name="PICTUREFILESIZE" val="402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\psi(t)} = A_L e^{-im_Lt - \Gamma_Lt/2} \ket{K_L} + A_S e^{-im_St - \Gamma_St/2} \ket{K_S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8"/>
  <p:tag name="PICTUREFILESIZE" val="939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twotwomatrix{M_L-\halfG_L}{0}{0}{M_S-\halfG_S}&#10;     \ttvector{a_L}{a_S} = i\pbyp{}{t}  \ttvector{a_L}{a_S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2"/>
  <p:tag name="PICTUREFILESIZE" val="12927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i\pbyp{a_S}{t} = (m_S-\halfG_S)a_S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1"/>
  <p:tag name="PICTUREFILESIZE" val="566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7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0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(d\o{s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86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(s\o{d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885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P = 0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89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\ket{K^0} = -\ket{K^0}, \ \ \ \ \ \hat{P}\ket{\o{K}^0} = -\ket{\o{K}^0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0"/>
  <p:tag name="PICTUREFILESIZE" val="468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ket{K^0} = \hat{C}\ket{d\o{s}} = +\ket{s\o{d}} = \ket{\o{K}^0}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564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ket{\o{K}^0} = \ket{K^0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265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\o{K}^0} = -\ket{K^0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9"/>
  <p:tag name="PICTUREFILESIZE" val="286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{K}^0} = -\ket{\o{K}^0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9"/>
  <p:tag name="PICTUREFILESIZE" val="287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F^\beta = (1.136\pm0.003)\times10^{-5}\,\mathrm{GeV}^{-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8"/>
  <p:tag name="PICTUREFILESIZE" val="668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1} = \frac{1}{\sqrt{2}}(\ket{K^0}-\ket{\o{K}^0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87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2} = \frac{1}{\sqrt{2}}(\ket{K^0}+\ket{\o{K}^0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99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K_1} = +\ket{K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289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K_2} = -\ket{K_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3143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{12},\,\Gamma_{1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54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\pi^0\pi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7"/>
  <p:tag name="PICTUREFILESIZE" val="1923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P:  \ \ \ \ 0^- \rightarrow 0^- + 0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6"/>
  <p:tag name="PICTUREFILESIZE" val="1997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L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27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vec{L} =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80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(\pi^0\pi^0) = -1.-1.(-1)^L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1"/>
  <p:tag name="PICTUREFILESIZE" val="399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 = \frac{1}{\sqrt{2}}(u\o{u}-d\o{d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3"/>
  <p:tag name="PICTUREFILESIZE" val="371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0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P(\pi^0\pi^0)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6"/>
  <p:tag name="PICTUREFILESIZE" val="270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C}(\pi^0\pi^0) = {C}\pi^0.{C}\pi^0 = +1.+1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2"/>
  <p:tag name="PICTUREFILESIZE" val="4876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\pi^+\pi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584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(\pi^+\pi^-)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203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0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955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(\pi^+\pi^-) = 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0"/>
  <p:tag name="PICTUREFILESIZE" val="2625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\pi^0\pi^0\pi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8"/>
  <p:tag name="PICTUREFILESIZE" val="235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J^P:  \ \ \ \ 0^- \rightarrow 0^- + 0^- + 0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7"/>
  <p:tag name="PICTUREFILESIZE" val="239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tvector{d^\prime}{s^\prime} = \ttwotwomatrix{\cos\theta_c}{\sin\theta_c}{-\sin\theta_c}{\cos\theta_c}\ttvector{d}{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0"/>
  <p:tag name="PICTUREFILESIZE" val="10527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L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42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L_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L}_1 \oplus {L}_2 = 0 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8"/>
  <p:tag name="PICTUREFILESIZE" val="1716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L_1 = L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994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(\pi^0\pi^0\pi^0) = -1.-1.-1.(-1)^{L_1}.(-1)^{L_2} 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4"/>
  <p:tag name="PICTUREFILESIZE" val="5734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(\pi^0\pi^0\pi^0) = +1.+1.+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7"/>
  <p:tag name="PICTUREFILESIZE" val="3388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P(\pi^0\pi^0\pi^0)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323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\pi^+\pi^-\pi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204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73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0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7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L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429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L_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L_1 = L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99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P(\pi^+\pi^-\pi^0) = -1.-1.-1.(-1)^{L_1}.(-1)^{L_2}  = -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8"/>
  <p:tag name="PICTUREFILESIZE" val="5039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(\pi^+\pi^-\pi^0) = +1.C(\pi^+\pi^-) = P(\pi^+\pi^-) = (-1)^{L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709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"/>
  <p:tag name="PICTUREFILESIZE" val="607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P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"/>
  <p:tag name="PICTUREFILESIZE" val="60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(K) - 3m(\pi) \approx 70\,\mathrm{M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3"/>
  <p:tag name="PICTUREFILESIZE" val="5286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P(\pi^+\pi^-\pi^0) = -1. (-1)^{L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1"/>
  <p:tag name="PICTUREFILESIZE" val="3865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&#10;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1} = \frac{1}{\sqrt{2}}(\ket{K^0}-\ket{\o{K}^0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87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2} = \frac{1}{\sqrt{2}}(\ket{K^0}+\ket{\o{K}^0}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996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K_1} = +\ket{K_1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289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hat{C}\hat{P}\ket{K_2} = -\ket{K_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7"/>
  <p:tag name="PICTUREFILESIZE" val="31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1 \propto g_W^4 \cos\theta_c\sin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4"/>
  <p:tag name="PICTUREFILESIZE" val="43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K_1 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"/>
  <p:tag name="PICTUREFILESIZE" val="130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2 \rightarrow 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51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1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60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2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76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K - 3m_\pi \approx 80\,\mathrm{M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86"/>
  <p:tag name="PICTUREFILESIZE" val="410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K - 2m_\pi \approx 220\,\mathrm{MeV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1"/>
  <p:tag name="PICTUREFILESIZE" val="4313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S} = \ket{K_1} \equiv \frac{1}{\sqrt{2}}(\ket{K^0}-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93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 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484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L} = \ket{K_2} \equiv \frac{1}{\sqrt{2}}(\ket{K^0}+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7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 \rightarrow 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42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 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48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 \rightarrow 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42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S} = \ket{K_1} \equiv \frac{1}{\sqrt{2}}(\ket{K^0}-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9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 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484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L} = \ket{K_2} \equiv \frac{1}{\sqrt{2}}(\ket{K^0}+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7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 \rightarrow 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42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"/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ket{K_S(t)} = \ket{K_S}e^{-im_St-\Gamma_St/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4"/>
  <p:tag name="PICTUREFILESIZE" val="4886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m_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7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Gamma_S=1/\tau_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"/>
  <p:tag name="PICTUREFILESIZE" val="1387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e^{-\Gamma_S t/2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"/>
  <p:tag name="PICTUREFILESIZE" val="1328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\psi(t=0)} =  \frac{1}{\sqrt{2}}(\ket{K_S}+\ket{{K}_L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9"/>
  <p:tag name="PICTUREFILESIZE" val="580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|\psi_S|^2 = \langle K_S(t)  \ket{K_S(t)} = e^{-\Gamma_S t} = e^{-t/\tau_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5"/>
  <p:tag name="PICTUREFILESIZE" val="713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S(t) = e^{-(im_S+\frac{\Gamma_S}{2})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4039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L(t) = e^{-(im_L+\frac{\Gamma_L}{2})t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3846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\ket{\psi(t)}  &#10;                                           &amp;=&amp;  \mbox{$\frac{1}{\sqrt{2}}$}(\theta_S(t)\ket{K_S}+\theta_L(t)\ket{K_L})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8"/>
  <p:tag name="PICTUREFILESIZE" val="7511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 (K^0_{t=0}\rightarrow\pi\pi) \propto |\langle K_S\ket{\psi(t)}|^2 \propto |\theta_S(t)|^2 =  e^{-\Gamma_St} = e^{-t/\tau_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1"/>
  <p:tag name="PICTUREFILESIZE" val="10385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\ket{\psi(t)} &amp;=&amp;  \mbox{$\frac{1}{\sqrt{2}}$}\left[\ket{K_S}e^{-(im_S+\frac{\Gamma_S}{2})t}+\ket{K_L}e^{-(im_L+\frac{\Gamma_L}{2})t}\right]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0"/>
  <p:tag name="PICTUREFILESIZE" val="102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83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s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d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51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76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 \rightarrow \pi^+ \mu^- 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3"/>
  <p:tag name="PICTUREFILESIZE" val="2397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 \rightarrow \pi^+ e^- 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9"/>
  <p:tag name="PICTUREFILESIZE" val="2229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K}^0 \rightarrow \pi^- e^+ 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8"/>
  <p:tag name="PICTUREFILESIZE" val="215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272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K}^0 \rightarrow \pi^- \mu^+ 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229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,\,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"/>
  <p:tag name="PICTUREFILESIZE" val="1347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,\,{K}_L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1478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 K_S &amp;\rightarrow&amp; \pi^+\pi^-\\&#10;          &amp;\rightarrow&amp; \pi^0\pi^0\\&#10;          &amp;\rightarrow&amp; \pi^-e^+{\nu}_e\\&#10;          &amp;\rightarrow&amp; \pi^+e^-\o{\nu}_e\\&#10;          &amp;\rightarrow&amp; \pi^-\mu^+{\nu}_\mu\\&#10;          &amp;\rightarrow&amp; \pi^+\mu^-\o{\nu}_\mu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10458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 K_L &amp;\rightarrow&amp; \pi^+\pi^-\pi^0\\&#10;          &amp;\rightarrow&amp; \pi^0\pi^0\pi^0\\&#10;          &amp;\rightarrow&amp; \pi^-e^+{\nu}_e\\&#10;          &amp;\rightarrow&amp; \pi^+e^-\o{\nu}_e\\&#10;          &amp;\rightarrow&amp; \pi^-\mu^+{\nu}_\mu\\&#10;          &amp;\rightarrow&amp; \pi^+\mu^-\o{\nu}_\mu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8"/>
  <p:tag name="PICTUREFILESIZE" val="1107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&amp;&amp; BR = 69.2\%\\&#10;  &amp;&amp; BR = 30.7\%\\&#10;  &amp;&amp; BR = 0.03\%\\&#10;  &amp;&amp; BR = 0.03\%\\&#10;  &amp;&amp; BR = 0.02\%\\&#10;  &amp;&amp; BR = 0.02\%\\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6998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&amp;&amp; BR = 12.6\%\\&#10;  &amp;&amp; BR = 19.6\%\\&#10;  &amp;&amp; BR = 20.2\%\\&#10;  &amp;&amp; BR = 20.2\%\\&#10;  &amp;&amp; BR = 13.5\%\\&#10;  &amp;&amp; BR = 13.5\%\\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6629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S} = \ket{K_1} \equiv \frac{1}{\sqrt{2}}(\ket{K^0}-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93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S 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48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L} = \ket{K_2} \equiv \frac{1}{\sqrt{2}}(\ket{K^0}+\ket{\o{K}^0}) 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607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 \rightarrow 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5"/>
  <p:tag name="PICTUREFILESIZE" val="1421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 \rightarrow \pi^+\pi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0"/>
  <p:tag name="PICTUREFILESIZE" val="157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 K_L &amp;\rightarrow&amp; \pi^+\pi^-\pi^0\\&#10;          &amp;\rightarrow&amp; \pi^0\pi^0\pi^0\\&#10;          &amp;\rightarrow&amp; \pi^+\pi^-\\&#10;&amp;\rightarrow&amp; \pi^0\pi^0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6764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&amp;&amp; BR = 12.6\%\\&#10;  &amp;&amp; BR = 19.6\%\\&#10;  &amp;&amp; BR = 0.20\%\\&#10;  &amp;&amp; BR = 0.08\%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603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\begin{eqnarray*} &#10;  &amp;&amp; CP = -1\\&#10;  &amp;&amp; CP = -1\\&#10;  &amp;&amp; CP = +1\\&#10; &amp;&amp; CP = +1 &#10;\end{eqnarray*}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"/>
  <p:tag name="PICTUREFILESIZE" val="188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S} = \frac{1}{\sqrt{1+|\epsilon|^2}} \left[  \ket{K_1} + \epsilon \ket{K_2}    \right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7"/>
  <p:tag name="PICTUREFILESIZE" val="6196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L} = \frac{1}{\sqrt{1+|\epsilon|^2}} \left[ \ket{K_2} + \epsilon\ket{K_1}  \right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8"/>
  <p:tag name="PICTUREFILESIZE" val="615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\epsilon| \sim 2\times10^{-3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198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_L\rightarrow 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"/>
  <p:tag name="PICTUREFILESIZE" val="139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L} = \frac{1}{\sqrt{1+|\epsilon|^2}} \left[ \ket{K_2} + \epsilon\ket{K_1}  \right]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8"/>
  <p:tag name="PICTUREFILESIZE" val="615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"/>
  <p:tag name="PICTUREFILESIZE" val="63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88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$\ket{K_L} = \ket{K_2} $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6"/>
  <p:tag name="PICTUREFILESIZE" val="2057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"/>
  <p:tag name="PICTUREFILESIZE" val="63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\pi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"/>
  <p:tag name="PICTUREFILESIZE" val="588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^\prim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499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psilon^\prime/\epsilon = (1.7\pm0.3)\times10^{-3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3"/>
  <p:tag name="PICTUREFILESIZE" val="423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ket{K_L} = \frac{1}{\sqrt{2}}\frac{1}{\sqrt{1+|\epsilon|^2}} \left[  (1+\epsilon)\ket{K_0} + (1-\epsilon) \ket{\o{K}^0}    \right]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5"/>
  <p:tag name="PICTUREFILESIZE" val="766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e^-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32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e^+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29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e^-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32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58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e^+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29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K}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(K_L\rightarrow\pi^-e^+{\nu}_e) \propto |\langle K^0\ket{K_L}|^2 \propto |1+\epsilon|^2 \approx 1 +2\Re\lbrace\epsilon\rbrac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4"/>
  <p:tag name="PICTUREFILESIZE" val="937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(K_L\rightarrow\pi^+e^-\o{\nu}_e) \propto |\langle \o{K}^0\ket{K_L}|^2 \propto |1-\epsilon|^2 \approx 1 - 2\Re\lbrace\epsilon\rbrac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4"/>
  <p:tag name="PICTUREFILESIZE" val="9738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+e^-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322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e^+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29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10^{9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715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n_B-n_{\o{B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2"/>
  <p:tag name="PICTUREFILESIZE" val="136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4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sin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114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 \rightarrow \mu^+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2"/>
  <p:tag name="PICTUREFILESIZE" val="171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2 \propto -g_W^4 \cos\theta_c\sin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458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m_u \ne m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"/>
  <p:tag name="PICTUREFILESIZE" val="158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|M|^2 = |M_1+M_2|^2 \approx 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2"/>
  <p:tag name="PICTUREFILESIZE" val="35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6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nu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8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2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10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0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73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"/>
  <p:tag name="PICTUREFILESIZE" val="66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W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"/>
  <p:tag name="PICTUREFILESIZE" val="66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25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23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c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36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253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-\sin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"/>
  <p:tag name="PICTUREFILESIZE" val="242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equiv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6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+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"/>
  <p:tag name="PICTUREFILESIZE" val="18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118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^\prim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"/>
  <p:tag name="PICTUREFILESIZE" val="59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253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61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\theta_c\frac{g_W}{\sqrt{2}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231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heta_c = 13.1^\cir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"/>
  <p:tag name="PICTUREFILESIZE" val="143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(\pi^-\rightarrow \mu^-\o{\nu}_\mu) \propto |M|^2 \propto \cos^2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5"/>
  <p:tag name="PICTUREFILESIZE" val="58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amma(K^-\rightarrow \mu^-\o{\nu}_\mu) \propto |M|^2 \propto \sin^2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4"/>
  <p:tag name="PICTUREFILESIZE" val="575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tan^2\theta_c \approx 0.05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7"/>
  <p:tag name="PICTUREFILESIZE" val="253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61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i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5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60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6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K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"/>
  <p:tag name="PICTUREFILESIZE" val="60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sin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"/>
  <p:tag name="PICTUREFILESIZE" val="107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s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36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u}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2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27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GF^\beta  = \GF^\mu\cos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2"/>
  <p:tag name="PICTUREFILESIZE" val="312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d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48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"/>
  <p:tag name="PICTUREFILESIZE" val="41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ropto \GF.(\GF\cos^2\theta_c)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2"/>
  <p:tag name="PICTUREFILESIZE" val="369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cos\theta_c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"/>
  <p:tag name="PICTUREFILESIZE" val="127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o{\nu}_e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8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e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"/>
  <p:tag name="PICTUREFILESIZE" val="44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usepackage{partiiiparticles}&#10;\begin{document}&#10;&#10;$\mu^-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"/>
  <p:tag name="PICTUREFILESIZE" val="46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{\nu}_\mu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"/>
  <p:tag name="PICTUREFILESIZE" val="59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article}\pagestyle{empty}&#10;\usepackage{partiiiparticles}&#10;\begin{document}&#10;&#10;$\propto \GF.\GF$&#10;\end{document}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"/>
  <p:tag name="PICTUREFILESIZE" val="148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17650</TotalTime>
  <Words>4408</Words>
  <Application>Microsoft Macintosh PowerPoint</Application>
  <PresentationFormat>On-screen Show (4:3)</PresentationFormat>
  <Paragraphs>713</Paragraphs>
  <Slides>61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Module</vt:lpstr>
      <vt:lpstr>Equation</vt:lpstr>
      <vt:lpstr> Lecture #6</vt:lpstr>
      <vt:lpstr>Symmetries</vt:lpstr>
      <vt:lpstr>Continuous symmetries and conservation laws</vt:lpstr>
      <vt:lpstr>Symmetry of reference frames</vt:lpstr>
      <vt:lpstr>Symmetry in quantum mechanics</vt:lpstr>
      <vt:lpstr>Discrete symmetries</vt:lpstr>
      <vt:lpstr>Symmetries and conservation laws</vt:lpstr>
      <vt:lpstr>C, P, T  transformation and the CPT theorem</vt:lpstr>
      <vt:lpstr>IF CPT is conserved, how about C, P, and T? </vt:lpstr>
      <vt:lpstr>Parity transformation</vt:lpstr>
      <vt:lpstr>Parity transformation</vt:lpstr>
      <vt:lpstr>Charge conjugation</vt:lpstr>
      <vt:lpstr>Charge conjugation</vt:lpstr>
      <vt:lpstr>CP symmetry</vt:lpstr>
      <vt:lpstr>Example: CP conservation in pions</vt:lpstr>
      <vt:lpstr>The weak interaction of quarks</vt:lpstr>
      <vt:lpstr>Cabibbo model</vt:lpstr>
      <vt:lpstr>Kaons in weak interactions </vt:lpstr>
      <vt:lpstr>Kaons in weak interactions </vt:lpstr>
      <vt:lpstr>Kaons in weak interactions </vt:lpstr>
      <vt:lpstr>The neutral Kaon system</vt:lpstr>
      <vt:lpstr>The neutral Kaon system</vt:lpstr>
      <vt:lpstr>K0 –  K0 mixing</vt:lpstr>
      <vt:lpstr>K0 –  K0 mixing</vt:lpstr>
      <vt:lpstr>K0  – K0 mixing</vt:lpstr>
      <vt:lpstr>K0  – K0 mixing</vt:lpstr>
      <vt:lpstr>K0  – K0 mixing</vt:lpstr>
      <vt:lpstr>K0  – K0 mixing</vt:lpstr>
      <vt:lpstr>K0  – K0 mixing</vt:lpstr>
      <vt:lpstr>K0  – K0 mixing</vt:lpstr>
      <vt:lpstr>K0  – K0 mixing</vt:lpstr>
      <vt:lpstr>CP eigenstates</vt:lpstr>
      <vt:lpstr>CP eigenstates</vt:lpstr>
      <vt:lpstr>Decays of CP eigenstates</vt:lpstr>
      <vt:lpstr>Decays of CP eigenstates</vt:lpstr>
      <vt:lpstr>Decays of CP eigenstates</vt:lpstr>
      <vt:lpstr>Decays of CP eigenstates</vt:lpstr>
      <vt:lpstr>Decays of CP eigenstates</vt:lpstr>
      <vt:lpstr>Neutral Kaon decays to pions</vt:lpstr>
      <vt:lpstr>Neutral Kaon decays to pions</vt:lpstr>
      <vt:lpstr>Neutral Kaon decays to pions</vt:lpstr>
      <vt:lpstr>Neutral Kaon system to leptons</vt:lpstr>
      <vt:lpstr>CP violation in the Kaon system</vt:lpstr>
      <vt:lpstr>CP violation in the Kaon system</vt:lpstr>
      <vt:lpstr>CP violation in the Kaon system</vt:lpstr>
      <vt:lpstr>CP violation in the Kaon system</vt:lpstr>
      <vt:lpstr>CP violation in the Kaon system</vt:lpstr>
      <vt:lpstr>CP violation in the Kaon system</vt:lpstr>
      <vt:lpstr>Direct vs Indirect CP violation</vt:lpstr>
      <vt:lpstr>Kaon experiments</vt:lpstr>
      <vt:lpstr>Experimental results on ε’/ε </vt:lpstr>
      <vt:lpstr>CP violation in semi-leptonic decays</vt:lpstr>
      <vt:lpstr>CP violation in semi-leptonic decays</vt:lpstr>
      <vt:lpstr>CP Violation in the Early Universe</vt:lpstr>
      <vt:lpstr>PowerPoint Presentation</vt:lpstr>
      <vt:lpstr>CP Violation in the Early Universe</vt:lpstr>
      <vt:lpstr>CP Violation in the Early Universe</vt:lpstr>
      <vt:lpstr>CP Violation in the Early Universe</vt:lpstr>
      <vt:lpstr>CP Violation in the Early Universe</vt:lpstr>
      <vt:lpstr>CP Violation in the Early Universe</vt:lpstr>
      <vt:lpstr>Tuesday lectures</vt:lpstr>
    </vt:vector>
  </TitlesOfParts>
  <Company>Physik-Institut, University of Zurich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Lecture #1</dc:title>
  <dc:creator>Florencia Canelli</dc:creator>
  <cp:lastModifiedBy>Florencia Canelli</cp:lastModifiedBy>
  <cp:revision>809</cp:revision>
  <dcterms:created xsi:type="dcterms:W3CDTF">2016-09-17T12:23:00Z</dcterms:created>
  <dcterms:modified xsi:type="dcterms:W3CDTF">2016-10-27T10:34:21Z</dcterms:modified>
</cp:coreProperties>
</file>